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8"/>
  </p:notesMasterIdLst>
  <p:sldIdLst>
    <p:sldId id="259" r:id="rId2"/>
    <p:sldId id="269" r:id="rId3"/>
    <p:sldId id="272" r:id="rId4"/>
    <p:sldId id="273" r:id="rId5"/>
    <p:sldId id="274" r:id="rId6"/>
    <p:sldId id="268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FFFF"/>
    <a:srgbClr val="D4FCD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99" autoAdjust="0"/>
    <p:restoredTop sz="94465" autoAdjust="0"/>
  </p:normalViewPr>
  <p:slideViewPr>
    <p:cSldViewPr>
      <p:cViewPr varScale="1">
        <p:scale>
          <a:sx n="84" d="100"/>
          <a:sy n="84" d="100"/>
        </p:scale>
        <p:origin x="-12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146DF5-FE40-4DF8-8BC7-C4FC048898DF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23794D-A108-4CF1-B1D0-52AD7BCB7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3E3B44-5D52-440B-91B0-464D25BBC4FC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04900" y="676275"/>
            <a:ext cx="4600575" cy="3449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xfrm>
            <a:off x="676275" y="4352925"/>
            <a:ext cx="5456238" cy="4127500"/>
          </a:xfrm>
          <a:noFill/>
        </p:spPr>
        <p:txBody>
          <a:bodyPr lIns="90046" tIns="45022" rIns="90046" bIns="45022"/>
          <a:lstStyle/>
          <a:p>
            <a:r>
              <a:rPr lang="uk-UA" smtClean="0"/>
              <a:t>Для успішного впровадження інвестиційних проектів розроблено механізм усього інвестиційного процесу, яким чітко визначено порядок та відповідальні структурні підрозділи.</a:t>
            </a:r>
            <a:endParaRPr lang="ru-RU" smtClean="0"/>
          </a:p>
        </p:txBody>
      </p:sp>
      <p:sp>
        <p:nvSpPr>
          <p:cNvPr id="24579" name="Номер слайда 3"/>
          <p:cNvSpPr txBox="1">
            <a:spLocks noGrp="1"/>
          </p:cNvSpPr>
          <p:nvPr/>
        </p:nvSpPr>
        <p:spPr bwMode="auto">
          <a:xfrm>
            <a:off x="3890963" y="8705850"/>
            <a:ext cx="29908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46" tIns="45022" rIns="90046" bIns="45022" anchor="b"/>
          <a:lstStyle/>
          <a:p>
            <a:pPr algn="r" defTabSz="896938"/>
            <a:fld id="{75E2DE7B-97F7-45D5-9AA7-51B8A4984FA7}" type="slidenum">
              <a:rPr lang="ru-RU" sz="1300" b="1">
                <a:ea typeface="MS PGothic" pitchFamily="34" charset="-128"/>
              </a:rPr>
              <a:pPr algn="r" defTabSz="896938"/>
              <a:t>6</a:t>
            </a:fld>
            <a:endParaRPr lang="ru-RU" sz="13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9C326-6E2E-4289-A06C-916D27A421E0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9BAEA-59B4-423A-A02A-7257CBEDD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885CA-4F20-461B-B808-D1D63A8AA49B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A52F4-6A07-4B03-9D2F-B86224889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8DDDA-80DE-4101-9E90-8B54A5FAC056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16372-DDEC-4387-A1CE-4CA98568F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ru-RU"/>
          </a:p>
        </p:txBody>
      </p:sp>
      <p:sp>
        <p:nvSpPr>
          <p:cNvPr id="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031" y="1506538"/>
            <a:ext cx="8299938" cy="4589462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CF2E8-B55B-4711-B0A7-35657AF4F3BC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62C63-F4D2-42F9-9EC4-C1DF745C85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D8BA6-175D-4CB2-9CB3-7AD2A1CBFDDC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E9501-0C8D-4DD5-838E-C159300EA4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BBCB3-6BC4-4A5C-A153-3276BAE7BE6D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F6540-4550-4453-BA25-D5349DBFA6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A6B80-4563-47B7-B885-9894767C8D02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6DEE9-C364-4A7F-ADF1-84F14F4266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00C55-1E99-4D98-8C3C-C6B74DA648CD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7B695-045D-4962-AA69-0AD1D1518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07363-ABA1-4C74-935C-B69D62345772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FB2B2-6AA2-43F5-809C-5E7D38E6E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74D1D-7BA4-48A3-A52E-46ED9928D8C8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14EFD-6CF9-4CEB-81E6-E8CEF3063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A645B-5131-4A87-B7D4-10DB9C1AFB44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F04B3-23FD-42B8-BCA6-BE6A199762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62C07E-6013-4867-9972-99FF9C164858}" type="datetimeFigureOut">
              <a:rPr lang="ru-RU"/>
              <a:pPr>
                <a:defRPr/>
              </a:pPr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FE8385-0D95-4401-BA2D-1A40238AAF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38638" y="365125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63691" y="1958953"/>
            <a:ext cx="234360" cy="35394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7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11688" y="2873375"/>
            <a:ext cx="1841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412" name="Прямоугольник 9"/>
          <p:cNvSpPr>
            <a:spLocks noChangeArrowheads="1"/>
          </p:cNvSpPr>
          <p:nvPr/>
        </p:nvSpPr>
        <p:spPr bwMode="auto">
          <a:xfrm>
            <a:off x="2278063" y="2276475"/>
            <a:ext cx="457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88900" algn="l"/>
                <a:tab pos="269875" algn="l"/>
                <a:tab pos="876300" algn="l"/>
                <a:tab pos="900113" algn="l"/>
              </a:tabLst>
            </a:pPr>
            <a:endParaRPr lang="ru-RU" sz="1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2886075" y="1833563"/>
            <a:ext cx="5889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800"/>
          </a:p>
        </p:txBody>
      </p:sp>
      <p:sp>
        <p:nvSpPr>
          <p:cNvPr id="17414" name="Прямоугольник 9"/>
          <p:cNvSpPr>
            <a:spLocks noChangeArrowheads="1"/>
          </p:cNvSpPr>
          <p:nvPr/>
        </p:nvSpPr>
        <p:spPr bwMode="auto">
          <a:xfrm>
            <a:off x="2493963" y="2492375"/>
            <a:ext cx="457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88900" algn="l"/>
                <a:tab pos="269875" algn="l"/>
                <a:tab pos="876300" algn="l"/>
                <a:tab pos="900113" algn="l"/>
              </a:tabLst>
            </a:pPr>
            <a:endParaRPr lang="ru-RU" sz="1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5" name="Text Box 22"/>
          <p:cNvSpPr txBox="1">
            <a:spLocks noChangeArrowheads="1"/>
          </p:cNvSpPr>
          <p:nvPr/>
        </p:nvSpPr>
        <p:spPr bwMode="auto">
          <a:xfrm>
            <a:off x="125413" y="1916113"/>
            <a:ext cx="90185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algn="just"/>
            <a:r>
              <a:rPr lang="uk-UA" b="1">
                <a:solidFill>
                  <a:schemeClr val="bg1"/>
                </a:solidFill>
                <a:latin typeface="Calibri" pitchFamily="34" charset="0"/>
              </a:rPr>
              <a:t>      </a:t>
            </a:r>
            <a:endParaRPr lang="ru-RU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7416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chemeClr val="hlink"/>
                </a:solidFill>
              </a:rPr>
              <a:t>Етапи проведення інвестиційного конкурсу</a:t>
            </a:r>
            <a:endParaRPr lang="ru-RU" sz="2400">
              <a:solidFill>
                <a:schemeClr val="hlink"/>
              </a:solidFill>
            </a:endParaRPr>
          </a:p>
        </p:txBody>
      </p:sp>
      <p:sp>
        <p:nvSpPr>
          <p:cNvPr id="17417" name="AutoShape 12"/>
          <p:cNvSpPr>
            <a:spLocks noChangeArrowheads="1"/>
          </p:cNvSpPr>
          <p:nvPr/>
        </p:nvSpPr>
        <p:spPr bwMode="auto">
          <a:xfrm>
            <a:off x="179388" y="765175"/>
            <a:ext cx="8713787" cy="10795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ВКЛЮЧЕННЯ ДО ПЕРЕЛІКУ ОБЄКТІВ, </a:t>
            </a:r>
          </a:p>
          <a:p>
            <a:pPr algn="ctr"/>
            <a:r>
              <a:rPr lang="ru-RU" sz="2000" b="1">
                <a:solidFill>
                  <a:schemeClr val="bg1"/>
                </a:solidFill>
              </a:rPr>
              <a:t>ЯКІ ПОТРЕБУЮТЬ ЗАЛУЧЕНЯ ІНВЕСТИЦІЙ</a:t>
            </a:r>
          </a:p>
          <a:p>
            <a:pPr algn="ctr"/>
            <a:endParaRPr lang="uk-UA" sz="500" b="1">
              <a:solidFill>
                <a:schemeClr val="bg1"/>
              </a:solidFill>
            </a:endParaRPr>
          </a:p>
          <a:p>
            <a:pPr algn="ctr"/>
            <a:r>
              <a:rPr lang="uk-UA" sz="2000" b="1">
                <a:solidFill>
                  <a:schemeClr val="bg1"/>
                </a:solidFill>
              </a:rPr>
              <a:t>(розпорядження КМДА про проведення інвестиційного конкурсу)</a:t>
            </a:r>
            <a:endParaRPr lang="ru-RU" sz="2000" b="1">
              <a:solidFill>
                <a:schemeClr val="bg1"/>
              </a:solidFill>
            </a:endParaRPr>
          </a:p>
        </p:txBody>
      </p:sp>
      <p:sp>
        <p:nvSpPr>
          <p:cNvPr id="17418" name="AutoShape 13"/>
          <p:cNvSpPr>
            <a:spLocks noChangeArrowheads="1"/>
          </p:cNvSpPr>
          <p:nvPr/>
        </p:nvSpPr>
        <p:spPr bwMode="auto">
          <a:xfrm>
            <a:off x="179388" y="2133600"/>
            <a:ext cx="8640762" cy="360363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ЗАТВЕРДЖЕННЯ УМОВ КОНКУРСУ</a:t>
            </a:r>
          </a:p>
        </p:txBody>
      </p:sp>
      <p:sp>
        <p:nvSpPr>
          <p:cNvPr id="17419" name="AutoShape 14"/>
          <p:cNvSpPr>
            <a:spLocks noChangeArrowheads="1"/>
          </p:cNvSpPr>
          <p:nvPr/>
        </p:nvSpPr>
        <p:spPr bwMode="auto">
          <a:xfrm>
            <a:off x="250825" y="5157788"/>
            <a:ext cx="8569325" cy="71913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ВИЗНАЧЕННЯ ПЕРЕМОЖЦЯ КОНКУРСУ</a:t>
            </a:r>
          </a:p>
          <a:p>
            <a:pPr algn="ctr"/>
            <a:endParaRPr lang="uk-UA" sz="500" b="1">
              <a:solidFill>
                <a:schemeClr val="bg1"/>
              </a:solidFill>
            </a:endParaRPr>
          </a:p>
          <a:p>
            <a:pPr algn="ctr"/>
            <a:r>
              <a:rPr lang="uk-UA" sz="2000" b="1">
                <a:solidFill>
                  <a:schemeClr val="bg1"/>
                </a:solidFill>
              </a:rPr>
              <a:t>(розпорядження КМДА про затвердження результатів конкурсу)</a:t>
            </a:r>
            <a:endParaRPr lang="ru-RU" sz="2000" b="1">
              <a:solidFill>
                <a:schemeClr val="bg1"/>
              </a:solidFill>
            </a:endParaRPr>
          </a:p>
        </p:txBody>
      </p:sp>
      <p:sp>
        <p:nvSpPr>
          <p:cNvPr id="17420" name="AutoShape 15"/>
          <p:cNvSpPr>
            <a:spLocks noChangeArrowheads="1"/>
          </p:cNvSpPr>
          <p:nvPr/>
        </p:nvSpPr>
        <p:spPr bwMode="auto">
          <a:xfrm>
            <a:off x="250825" y="4508500"/>
            <a:ext cx="8569325" cy="360363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РОЗКРИТТЯ КОНКУРСНИХ ПРОПОЗИЦІЙ</a:t>
            </a:r>
          </a:p>
        </p:txBody>
      </p:sp>
      <p:pic>
        <p:nvPicPr>
          <p:cNvPr id="17421" name="Рисунок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813"/>
            <a:ext cx="9144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2" name="AutoShape 57"/>
          <p:cNvSpPr>
            <a:spLocks noChangeArrowheads="1"/>
          </p:cNvSpPr>
          <p:nvPr/>
        </p:nvSpPr>
        <p:spPr bwMode="auto">
          <a:xfrm>
            <a:off x="107950" y="2636838"/>
            <a:ext cx="2736850" cy="13684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700" b="1">
                <a:solidFill>
                  <a:schemeClr val="bg1"/>
                </a:solidFill>
              </a:rPr>
              <a:t>Оголошення в газеті</a:t>
            </a:r>
            <a:endParaRPr lang="en-US" sz="1700" b="1">
              <a:solidFill>
                <a:schemeClr val="bg1"/>
              </a:solidFill>
            </a:endParaRP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 Хрещатик та на сайті</a:t>
            </a:r>
            <a:endParaRPr lang="en-US" sz="1700" b="1">
              <a:solidFill>
                <a:schemeClr val="bg1"/>
              </a:solidFill>
            </a:endParaRPr>
          </a:p>
          <a:p>
            <a:pPr algn="ctr"/>
            <a:r>
              <a:rPr lang="en-US" sz="1700" b="1">
                <a:solidFill>
                  <a:schemeClr val="bg1"/>
                </a:solidFill>
              </a:rPr>
              <a:t> </a:t>
            </a:r>
            <a:r>
              <a:rPr lang="ru-RU" sz="1700" b="1">
                <a:solidFill>
                  <a:schemeClr val="bg1"/>
                </a:solidFill>
              </a:rPr>
              <a:t>kievcity.gov.ua</a:t>
            </a:r>
          </a:p>
        </p:txBody>
      </p:sp>
      <p:sp>
        <p:nvSpPr>
          <p:cNvPr id="17423" name="AutoShape 59"/>
          <p:cNvSpPr>
            <a:spLocks noChangeArrowheads="1"/>
          </p:cNvSpPr>
          <p:nvPr/>
        </p:nvSpPr>
        <p:spPr bwMode="auto">
          <a:xfrm>
            <a:off x="6156325" y="2636838"/>
            <a:ext cx="2808288" cy="13684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uk-UA" sz="1700" b="1">
              <a:solidFill>
                <a:schemeClr val="bg1"/>
              </a:solidFill>
            </a:endParaRP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Прийом та реєстрація </a:t>
            </a:r>
          </a:p>
          <a:p>
            <a:pPr algn="ctr"/>
            <a:r>
              <a:rPr lang="ru-RU" sz="1700" b="1">
                <a:solidFill>
                  <a:schemeClr val="bg1"/>
                </a:solidFill>
              </a:rPr>
              <a:t>робочою групою (ДЕ</a:t>
            </a:r>
            <a:r>
              <a:rPr lang="uk-UA" sz="1700" b="1">
                <a:solidFill>
                  <a:schemeClr val="bg1"/>
                </a:solidFill>
              </a:rPr>
              <a:t>І) </a:t>
            </a: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конкурсних пропозицій </a:t>
            </a: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учасників</a:t>
            </a:r>
            <a:endParaRPr lang="uk-UA" sz="1700"/>
          </a:p>
          <a:p>
            <a:pPr algn="ctr"/>
            <a:endParaRPr lang="ru-RU" sz="1700"/>
          </a:p>
        </p:txBody>
      </p:sp>
      <p:sp>
        <p:nvSpPr>
          <p:cNvPr id="17424" name="AutoShape 58"/>
          <p:cNvSpPr>
            <a:spLocks noChangeArrowheads="1"/>
          </p:cNvSpPr>
          <p:nvPr/>
        </p:nvSpPr>
        <p:spPr bwMode="auto">
          <a:xfrm>
            <a:off x="3132138" y="2636838"/>
            <a:ext cx="2736850" cy="13684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700" b="1">
                <a:solidFill>
                  <a:schemeClr val="bg1"/>
                </a:solidFill>
              </a:rPr>
              <a:t>Видача робочою </a:t>
            </a:r>
          </a:p>
          <a:p>
            <a:pPr algn="ctr"/>
            <a:r>
              <a:rPr lang="ru-RU" sz="1700" b="1">
                <a:solidFill>
                  <a:schemeClr val="bg1"/>
                </a:solidFill>
              </a:rPr>
              <a:t>групою (ДЕ</a:t>
            </a:r>
            <a:r>
              <a:rPr lang="uk-UA" sz="1700" b="1">
                <a:solidFill>
                  <a:schemeClr val="bg1"/>
                </a:solidFill>
              </a:rPr>
              <a:t>І) конкурсної </a:t>
            </a: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документації</a:t>
            </a:r>
            <a:endParaRPr lang="ru-RU" sz="1700" b="1">
              <a:solidFill>
                <a:schemeClr val="bg1"/>
              </a:solidFill>
            </a:endParaRPr>
          </a:p>
        </p:txBody>
      </p:sp>
      <p:sp>
        <p:nvSpPr>
          <p:cNvPr id="17425" name="AutoShape 47"/>
          <p:cNvSpPr>
            <a:spLocks noChangeArrowheads="1"/>
          </p:cNvSpPr>
          <p:nvPr/>
        </p:nvSpPr>
        <p:spPr bwMode="auto">
          <a:xfrm>
            <a:off x="4500563" y="1844675"/>
            <a:ext cx="431800" cy="287338"/>
          </a:xfrm>
          <a:prstGeom prst="downArrow">
            <a:avLst>
              <a:gd name="adj1" fmla="val 36028"/>
              <a:gd name="adj2" fmla="val 580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6" name="AutoShape 47"/>
          <p:cNvSpPr>
            <a:spLocks noChangeArrowheads="1"/>
          </p:cNvSpPr>
          <p:nvPr/>
        </p:nvSpPr>
        <p:spPr bwMode="auto">
          <a:xfrm>
            <a:off x="4500563" y="4868863"/>
            <a:ext cx="431800" cy="287337"/>
          </a:xfrm>
          <a:prstGeom prst="downArrow">
            <a:avLst>
              <a:gd name="adj1" fmla="val 36028"/>
              <a:gd name="adj2" fmla="val 580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27" name="AutoShape 11"/>
          <p:cNvSpPr>
            <a:spLocks noChangeArrowheads="1"/>
          </p:cNvSpPr>
          <p:nvPr/>
        </p:nvSpPr>
        <p:spPr bwMode="auto">
          <a:xfrm>
            <a:off x="0" y="692150"/>
            <a:ext cx="1835150" cy="433388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I </a:t>
            </a:r>
            <a:r>
              <a:rPr lang="ru-RU" b="1">
                <a:solidFill>
                  <a:schemeClr val="hlink"/>
                </a:solidFill>
              </a:rPr>
              <a:t>інвестиційна</a:t>
            </a:r>
          </a:p>
          <a:p>
            <a:pPr algn="ctr"/>
            <a:r>
              <a:rPr lang="ru-RU" b="1">
                <a:solidFill>
                  <a:schemeClr val="hlink"/>
                </a:solidFill>
              </a:rPr>
              <a:t> комісія</a:t>
            </a:r>
          </a:p>
        </p:txBody>
      </p:sp>
      <p:sp>
        <p:nvSpPr>
          <p:cNvPr id="17428" name="AutoShape 11"/>
          <p:cNvSpPr>
            <a:spLocks noChangeArrowheads="1"/>
          </p:cNvSpPr>
          <p:nvPr/>
        </p:nvSpPr>
        <p:spPr bwMode="auto">
          <a:xfrm>
            <a:off x="0" y="2060575"/>
            <a:ext cx="183515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II </a:t>
            </a:r>
            <a:r>
              <a:rPr lang="ru-RU" b="1">
                <a:solidFill>
                  <a:schemeClr val="hlink"/>
                </a:solidFill>
              </a:rPr>
              <a:t>інвестиційна</a:t>
            </a:r>
          </a:p>
          <a:p>
            <a:pPr algn="ctr"/>
            <a:r>
              <a:rPr lang="ru-RU" b="1">
                <a:solidFill>
                  <a:schemeClr val="hlink"/>
                </a:solidFill>
              </a:rPr>
              <a:t> комісія</a:t>
            </a:r>
          </a:p>
        </p:txBody>
      </p:sp>
      <p:sp>
        <p:nvSpPr>
          <p:cNvPr id="17429" name="AutoShape 11"/>
          <p:cNvSpPr>
            <a:spLocks noChangeArrowheads="1"/>
          </p:cNvSpPr>
          <p:nvPr/>
        </p:nvSpPr>
        <p:spPr bwMode="auto">
          <a:xfrm>
            <a:off x="0" y="4292600"/>
            <a:ext cx="1835150" cy="433388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III </a:t>
            </a:r>
            <a:r>
              <a:rPr lang="ru-RU" b="1">
                <a:solidFill>
                  <a:schemeClr val="hlink"/>
                </a:solidFill>
              </a:rPr>
              <a:t>інвестиційна</a:t>
            </a:r>
          </a:p>
          <a:p>
            <a:pPr algn="ctr"/>
            <a:r>
              <a:rPr lang="ru-RU" b="1">
                <a:solidFill>
                  <a:schemeClr val="hlink"/>
                </a:solidFill>
              </a:rPr>
              <a:t> комісія</a:t>
            </a:r>
          </a:p>
        </p:txBody>
      </p:sp>
      <p:sp>
        <p:nvSpPr>
          <p:cNvPr id="17430" name="AutoShape 11"/>
          <p:cNvSpPr>
            <a:spLocks noChangeArrowheads="1"/>
          </p:cNvSpPr>
          <p:nvPr/>
        </p:nvSpPr>
        <p:spPr bwMode="auto">
          <a:xfrm>
            <a:off x="0" y="5084763"/>
            <a:ext cx="1835150" cy="431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IV </a:t>
            </a:r>
            <a:r>
              <a:rPr lang="ru-RU" b="1">
                <a:solidFill>
                  <a:schemeClr val="hlink"/>
                </a:solidFill>
              </a:rPr>
              <a:t>інвестиційна</a:t>
            </a:r>
          </a:p>
          <a:p>
            <a:pPr algn="ctr"/>
            <a:r>
              <a:rPr lang="ru-RU" b="1">
                <a:solidFill>
                  <a:schemeClr val="hlink"/>
                </a:solidFill>
              </a:rPr>
              <a:t> комісія</a:t>
            </a:r>
          </a:p>
        </p:txBody>
      </p:sp>
      <p:sp>
        <p:nvSpPr>
          <p:cNvPr id="17431" name="AutoShape 25"/>
          <p:cNvSpPr>
            <a:spLocks/>
          </p:cNvSpPr>
          <p:nvPr/>
        </p:nvSpPr>
        <p:spPr bwMode="auto">
          <a:xfrm rot="5400000">
            <a:off x="4463256" y="1558132"/>
            <a:ext cx="217487" cy="9144000"/>
          </a:xfrm>
          <a:prstGeom prst="rightBrace">
            <a:avLst>
              <a:gd name="adj1" fmla="val 350366"/>
              <a:gd name="adj2" fmla="val 48088"/>
            </a:avLst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17432" name="AutoShape 29"/>
          <p:cNvSpPr>
            <a:spLocks noChangeArrowheads="1"/>
          </p:cNvSpPr>
          <p:nvPr/>
        </p:nvSpPr>
        <p:spPr bwMode="auto">
          <a:xfrm>
            <a:off x="0" y="6381750"/>
            <a:ext cx="9144000" cy="287338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УКЛАДЕННЯ ІНВЕСТИЦІЙНОГО ДОГОВОРУ З ПЕРЕМОЖЦЕМ КОНКУРСУ</a:t>
            </a:r>
          </a:p>
        </p:txBody>
      </p:sp>
      <p:sp>
        <p:nvSpPr>
          <p:cNvPr id="17433" name="AutoShape 61"/>
          <p:cNvSpPr>
            <a:spLocks noChangeArrowheads="1"/>
          </p:cNvSpPr>
          <p:nvPr/>
        </p:nvSpPr>
        <p:spPr bwMode="auto">
          <a:xfrm rot="-5400000">
            <a:off x="2771776" y="3140075"/>
            <a:ext cx="431800" cy="288925"/>
          </a:xfrm>
          <a:prstGeom prst="flowChartMerge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7434" name="AutoShape 61"/>
          <p:cNvSpPr>
            <a:spLocks noChangeArrowheads="1"/>
          </p:cNvSpPr>
          <p:nvPr/>
        </p:nvSpPr>
        <p:spPr bwMode="auto">
          <a:xfrm rot="-5400000">
            <a:off x="5795963" y="3213100"/>
            <a:ext cx="431800" cy="288925"/>
          </a:xfrm>
          <a:prstGeom prst="flowChartMerge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7435" name="AutoShape 47"/>
          <p:cNvSpPr>
            <a:spLocks noChangeArrowheads="1"/>
          </p:cNvSpPr>
          <p:nvPr/>
        </p:nvSpPr>
        <p:spPr bwMode="auto">
          <a:xfrm>
            <a:off x="4500563" y="4221163"/>
            <a:ext cx="431800" cy="287337"/>
          </a:xfrm>
          <a:prstGeom prst="downArrow">
            <a:avLst>
              <a:gd name="adj1" fmla="val 36028"/>
              <a:gd name="adj2" fmla="val 580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27"/>
          <p:cNvSpPr>
            <a:spLocks noChangeArrowheads="1"/>
          </p:cNvSpPr>
          <p:nvPr/>
        </p:nvSpPr>
        <p:spPr bwMode="auto">
          <a:xfrm>
            <a:off x="2700338" y="3933825"/>
            <a:ext cx="6443662" cy="1616075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uk-UA" b="1">
                <a:solidFill>
                  <a:srgbClr val="0000FF"/>
                </a:solidFill>
              </a:rPr>
              <a:t>Визачення</a:t>
            </a:r>
            <a:r>
              <a:rPr lang="uk-UA" b="1">
                <a:solidFill>
                  <a:schemeClr val="hlink"/>
                </a:solidFill>
              </a:rPr>
              <a:t> замовників підготовчих робіт та будівництва;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uk-UA" b="1">
                <a:solidFill>
                  <a:schemeClr val="hlink"/>
                </a:solidFill>
              </a:rPr>
              <a:t>Доручення КП “КІА” (або іншому) підготувати орієнтовні</a:t>
            </a:r>
          </a:p>
          <a:p>
            <a:pPr marL="285750" indent="-285750" algn="just">
              <a:buFont typeface="Wingdings" pitchFamily="2" charset="2"/>
              <a:buNone/>
            </a:pPr>
            <a:r>
              <a:rPr lang="uk-UA" b="1">
                <a:solidFill>
                  <a:schemeClr val="hlink"/>
                </a:solidFill>
              </a:rPr>
              <a:t>     ТЕПи проекту та пропозиції до умов конкурсу;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uk-UA" b="1">
                <a:solidFill>
                  <a:srgbClr val="0000FF"/>
                </a:solidFill>
              </a:rPr>
              <a:t>Доручення ініціатору спільно з ДКВ та КП “КІА” </a:t>
            </a:r>
          </a:p>
          <a:p>
            <a:pPr marL="285750" indent="-285750" algn="just">
              <a:buFont typeface="Wingdings" pitchFamily="2" charset="2"/>
              <a:buNone/>
            </a:pPr>
            <a:r>
              <a:rPr lang="uk-UA" b="1">
                <a:solidFill>
                  <a:srgbClr val="0000FF"/>
                </a:solidFill>
              </a:rPr>
              <a:t>     підготувати проект рішення КМР (по проектах </a:t>
            </a:r>
          </a:p>
          <a:p>
            <a:pPr marL="285750" indent="-285750" algn="just">
              <a:buFont typeface="Wingdings" pitchFamily="2" charset="2"/>
              <a:buNone/>
            </a:pPr>
            <a:r>
              <a:rPr lang="uk-UA" b="1">
                <a:solidFill>
                  <a:srgbClr val="0000FF"/>
                </a:solidFill>
              </a:rPr>
              <a:t>     реконструкції об</a:t>
            </a:r>
            <a:r>
              <a:rPr lang="en-US" b="1">
                <a:solidFill>
                  <a:srgbClr val="0000FF"/>
                </a:solidFill>
              </a:rPr>
              <a:t>'</a:t>
            </a:r>
            <a:r>
              <a:rPr lang="uk-UA" b="1">
                <a:solidFill>
                  <a:srgbClr val="0000FF"/>
                </a:solidFill>
              </a:rPr>
              <a:t>єктів комунальної власності)</a:t>
            </a:r>
            <a:r>
              <a:rPr lang="ru-RU" b="1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8434" name="AutoShape 4"/>
          <p:cNvSpPr>
            <a:spLocks noChangeArrowheads="1"/>
          </p:cNvSpPr>
          <p:nvPr/>
        </p:nvSpPr>
        <p:spPr bwMode="auto">
          <a:xfrm>
            <a:off x="1547813" y="5734050"/>
            <a:ext cx="2160587" cy="1123950"/>
          </a:xfrm>
          <a:prstGeom prst="chevron">
            <a:avLst>
              <a:gd name="adj" fmla="val 480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06400" indent="-406400" algn="ctr"/>
            <a:r>
              <a:rPr lang="en-US" b="1">
                <a:solidFill>
                  <a:schemeClr val="bg1"/>
                </a:solidFill>
              </a:rPr>
              <a:t>   I</a:t>
            </a:r>
            <a:endParaRPr lang="uk-UA" b="1">
              <a:solidFill>
                <a:schemeClr val="bg1"/>
              </a:solidFill>
            </a:endParaRPr>
          </a:p>
          <a:p>
            <a:pPr marL="406400" indent="-406400" algn="ctr"/>
            <a:r>
              <a:rPr lang="en-US" b="1">
                <a:solidFill>
                  <a:schemeClr val="bg1"/>
                </a:solidFill>
              </a:rPr>
              <a:t>          </a:t>
            </a:r>
            <a:r>
              <a:rPr lang="uk-UA" b="1">
                <a:solidFill>
                  <a:schemeClr val="bg1"/>
                </a:solidFill>
              </a:rPr>
              <a:t>Включення </a:t>
            </a:r>
          </a:p>
          <a:p>
            <a:pPr marL="406400" indent="-406400" algn="ctr"/>
            <a:r>
              <a:rPr lang="en-US" b="1">
                <a:solidFill>
                  <a:schemeClr val="bg1"/>
                </a:solidFill>
              </a:rPr>
              <a:t>     </a:t>
            </a:r>
            <a:r>
              <a:rPr lang="uk-UA" b="1">
                <a:solidFill>
                  <a:schemeClr val="bg1"/>
                </a:solidFill>
              </a:rPr>
              <a:t>до</a:t>
            </a:r>
          </a:p>
          <a:p>
            <a:pPr marL="406400" indent="-406400" algn="ctr"/>
            <a:r>
              <a:rPr lang="en-US" b="1">
                <a:solidFill>
                  <a:schemeClr val="bg1"/>
                </a:solidFill>
              </a:rPr>
              <a:t>   </a:t>
            </a:r>
            <a:r>
              <a:rPr lang="uk-UA" b="1">
                <a:solidFill>
                  <a:schemeClr val="bg1"/>
                </a:solidFill>
              </a:rPr>
              <a:t>переліку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18435" name="AutoShape 5"/>
          <p:cNvSpPr>
            <a:spLocks noChangeArrowheads="1"/>
          </p:cNvSpPr>
          <p:nvPr/>
        </p:nvSpPr>
        <p:spPr bwMode="auto">
          <a:xfrm>
            <a:off x="3348038" y="5734050"/>
            <a:ext cx="2160587" cy="1123950"/>
          </a:xfrm>
          <a:prstGeom prst="chevron">
            <a:avLst>
              <a:gd name="adj" fmla="val 4805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     II</a:t>
            </a:r>
            <a:r>
              <a:rPr lang="uk-UA" b="1">
                <a:solidFill>
                  <a:schemeClr val="hlink"/>
                </a:solidFill>
              </a:rPr>
              <a:t> </a:t>
            </a:r>
            <a:r>
              <a:rPr lang="uk-UA">
                <a:solidFill>
                  <a:schemeClr val="hlink"/>
                </a:solidFill>
              </a:rPr>
              <a:t>   </a:t>
            </a:r>
            <a:endParaRPr lang="en-US" b="1">
              <a:solidFill>
                <a:schemeClr val="hlink"/>
              </a:solidFill>
            </a:endParaRPr>
          </a:p>
          <a:p>
            <a:pPr algn="ctr"/>
            <a:r>
              <a:rPr lang="en-US" b="1">
                <a:solidFill>
                  <a:schemeClr val="hlink"/>
                </a:solidFill>
              </a:rPr>
              <a:t>       </a:t>
            </a:r>
            <a:r>
              <a:rPr lang="uk-UA" b="1">
                <a:solidFill>
                  <a:schemeClr val="hlink"/>
                </a:solidFill>
              </a:rPr>
              <a:t> Затвердження </a:t>
            </a:r>
          </a:p>
          <a:p>
            <a:pPr algn="ctr"/>
            <a:r>
              <a:rPr lang="uk-UA" b="1">
                <a:solidFill>
                  <a:schemeClr val="hlink"/>
                </a:solidFill>
              </a:rPr>
              <a:t>умов </a:t>
            </a:r>
          </a:p>
          <a:p>
            <a:pPr algn="ctr"/>
            <a:r>
              <a:rPr lang="uk-UA" b="1">
                <a:solidFill>
                  <a:schemeClr val="hlink"/>
                </a:solidFill>
              </a:rPr>
              <a:t>конкурсу</a:t>
            </a:r>
            <a:endParaRPr lang="ru-RU" b="1">
              <a:solidFill>
                <a:schemeClr val="hlink"/>
              </a:solidFill>
            </a:endParaRPr>
          </a:p>
        </p:txBody>
      </p:sp>
      <p:sp>
        <p:nvSpPr>
          <p:cNvPr id="18436" name="AutoShape 6"/>
          <p:cNvSpPr>
            <a:spLocks noChangeArrowheads="1"/>
          </p:cNvSpPr>
          <p:nvPr/>
        </p:nvSpPr>
        <p:spPr bwMode="auto">
          <a:xfrm>
            <a:off x="5148263" y="5734050"/>
            <a:ext cx="2160587" cy="1123950"/>
          </a:xfrm>
          <a:prstGeom prst="chevron">
            <a:avLst>
              <a:gd name="adj" fmla="val 4805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III</a:t>
            </a:r>
          </a:p>
          <a:p>
            <a:pPr algn="ctr"/>
            <a:r>
              <a:rPr lang="uk-UA" b="1">
                <a:solidFill>
                  <a:schemeClr val="hlink"/>
                </a:solidFill>
              </a:rPr>
              <a:t> </a:t>
            </a:r>
            <a:r>
              <a:rPr lang="en-US" b="1">
                <a:solidFill>
                  <a:schemeClr val="hlink"/>
                </a:solidFill>
              </a:rPr>
              <a:t> </a:t>
            </a:r>
            <a:r>
              <a:rPr lang="uk-UA" b="1">
                <a:solidFill>
                  <a:schemeClr val="hlink"/>
                </a:solidFill>
              </a:rPr>
              <a:t>  Розкриття</a:t>
            </a:r>
          </a:p>
          <a:p>
            <a:pPr algn="ctr"/>
            <a:r>
              <a:rPr lang="en-US" b="1">
                <a:solidFill>
                  <a:schemeClr val="hlink"/>
                </a:solidFill>
              </a:rPr>
              <a:t>      </a:t>
            </a:r>
            <a:r>
              <a:rPr lang="uk-UA" b="1">
                <a:solidFill>
                  <a:schemeClr val="hlink"/>
                </a:solidFill>
              </a:rPr>
              <a:t>конкурсних</a:t>
            </a:r>
          </a:p>
          <a:p>
            <a:pPr algn="ctr"/>
            <a:r>
              <a:rPr lang="en-US" b="1">
                <a:solidFill>
                  <a:schemeClr val="hlink"/>
                </a:solidFill>
              </a:rPr>
              <a:t> </a:t>
            </a:r>
            <a:r>
              <a:rPr lang="uk-UA" b="1">
                <a:solidFill>
                  <a:schemeClr val="hlink"/>
                </a:solidFill>
              </a:rPr>
              <a:t>пропозицій</a:t>
            </a:r>
            <a:endParaRPr lang="ru-RU" b="1">
              <a:solidFill>
                <a:schemeClr val="hlink"/>
              </a:solidFill>
            </a:endParaRPr>
          </a:p>
        </p:txBody>
      </p:sp>
      <p:sp>
        <p:nvSpPr>
          <p:cNvPr id="18437" name="AutoShape 7"/>
          <p:cNvSpPr>
            <a:spLocks noChangeArrowheads="1"/>
          </p:cNvSpPr>
          <p:nvPr/>
        </p:nvSpPr>
        <p:spPr bwMode="auto">
          <a:xfrm>
            <a:off x="6983413" y="5734050"/>
            <a:ext cx="2160587" cy="1123950"/>
          </a:xfrm>
          <a:prstGeom prst="chevron">
            <a:avLst>
              <a:gd name="adj" fmla="val 4805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</a:rPr>
              <a:t>IV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       Визначення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      переможця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конкурсу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18438" name="AutoShape 8"/>
          <p:cNvSpPr>
            <a:spLocks noChangeArrowheads="1"/>
          </p:cNvSpPr>
          <p:nvPr/>
        </p:nvSpPr>
        <p:spPr bwMode="auto">
          <a:xfrm>
            <a:off x="1619250" y="5445125"/>
            <a:ext cx="1873250" cy="1412875"/>
          </a:xfrm>
          <a:prstGeom prst="octagon">
            <a:avLst>
              <a:gd name="adj" fmla="val 2928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2124075" y="0"/>
            <a:ext cx="5765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600" b="1">
                <a:solidFill>
                  <a:schemeClr val="hlink"/>
                </a:solidFill>
              </a:rPr>
              <a:t>Перша</a:t>
            </a:r>
            <a:r>
              <a:rPr lang="en-US" sz="2600" b="1">
                <a:solidFill>
                  <a:schemeClr val="hlink"/>
                </a:solidFill>
              </a:rPr>
              <a:t> </a:t>
            </a:r>
            <a:r>
              <a:rPr lang="ru-RU" sz="2600" b="1">
                <a:solidFill>
                  <a:schemeClr val="hlink"/>
                </a:solidFill>
              </a:rPr>
              <a:t>інвестиційна комісія</a:t>
            </a:r>
          </a:p>
        </p:txBody>
      </p:sp>
      <p:sp>
        <p:nvSpPr>
          <p:cNvPr id="10" name="Овал 9"/>
          <p:cNvSpPr/>
          <p:nvPr/>
        </p:nvSpPr>
        <p:spPr>
          <a:xfrm>
            <a:off x="1763713" y="5632450"/>
            <a:ext cx="1944687" cy="1225550"/>
          </a:xfrm>
          <a:prstGeom prst="ellipse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179388" y="927100"/>
            <a:ext cx="1111567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Calibri" pitchFamily="34" charset="0"/>
              <a:buAutoNum type="arabicPeriod"/>
            </a:pPr>
            <a:r>
              <a:rPr lang="ru-RU" sz="1800" b="1">
                <a:solidFill>
                  <a:schemeClr val="hlink"/>
                </a:solidFill>
              </a:rPr>
              <a:t>Лист КП «КІА» щодо інвестиційної привабливості проекту.</a:t>
            </a:r>
            <a:endParaRPr lang="ru-RU" sz="500" b="1">
              <a:solidFill>
                <a:schemeClr val="hlink"/>
              </a:solidFill>
            </a:endParaRP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sz="1800" b="1">
                <a:solidFill>
                  <a:schemeClr val="hlink"/>
                </a:solidFill>
              </a:rPr>
              <a:t>Попередні погодження:                                                                                             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ru-RU" sz="1800" b="1">
                <a:solidFill>
                  <a:schemeClr val="hlink"/>
                </a:solidFill>
              </a:rPr>
              <a:t> Департаменту земельних ресурсів;                                                                                              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ru-RU" sz="1800" b="1">
                <a:solidFill>
                  <a:schemeClr val="hlink"/>
                </a:solidFill>
              </a:rPr>
              <a:t> Департаменту містобудування та архітектури;                                            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ru-RU" sz="1800" b="1">
                <a:solidFill>
                  <a:schemeClr val="hlink"/>
                </a:solidFill>
              </a:rPr>
              <a:t> Департаменту комунальної власності</a:t>
            </a:r>
            <a:r>
              <a:rPr lang="en-US" sz="1800" b="1">
                <a:solidFill>
                  <a:schemeClr val="hlink"/>
                </a:solidFill>
              </a:rPr>
              <a:t> </a:t>
            </a:r>
            <a:r>
              <a:rPr lang="uk-UA" sz="1800" b="1">
                <a:solidFill>
                  <a:schemeClr val="hlink"/>
                </a:solidFill>
              </a:rPr>
              <a:t>м. Києва</a:t>
            </a:r>
            <a:r>
              <a:rPr lang="ru-RU" sz="1800" b="1">
                <a:solidFill>
                  <a:schemeClr val="hlink"/>
                </a:solidFill>
              </a:rPr>
              <a:t>;                                                                       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ru-RU" sz="1800" b="1">
                <a:solidFill>
                  <a:schemeClr val="hlink"/>
                </a:solidFill>
              </a:rPr>
              <a:t> інші профільні підрозділи (у разі потреби).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ru-RU" sz="500" b="1">
              <a:solidFill>
                <a:schemeClr val="hlink"/>
              </a:solidFill>
            </a:endParaRP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sz="1800" b="1">
                <a:solidFill>
                  <a:schemeClr val="hlink"/>
                </a:solidFill>
              </a:rPr>
              <a:t>Презентаційні матеріали.</a:t>
            </a:r>
            <a:endParaRPr lang="ru-RU" sz="500" b="1">
              <a:solidFill>
                <a:schemeClr val="hlink"/>
              </a:solidFill>
            </a:endParaRPr>
          </a:p>
          <a:p>
            <a:pPr marL="342900" indent="-342900">
              <a:buFont typeface="Calibri" pitchFamily="34" charset="0"/>
              <a:buAutoNum type="arabicPeriod"/>
            </a:pPr>
            <a:r>
              <a:rPr lang="ru-RU" sz="1800" b="1">
                <a:solidFill>
                  <a:schemeClr val="hlink"/>
                </a:solidFill>
              </a:rPr>
              <a:t>Подання інвестиційного проекту за формою, встановленою рішенням </a:t>
            </a:r>
          </a:p>
          <a:p>
            <a:pPr marL="342900" indent="-342900">
              <a:buFont typeface="Calibri" pitchFamily="34" charset="0"/>
              <a:buNone/>
            </a:pPr>
            <a:r>
              <a:rPr lang="ru-RU" sz="1800" b="1">
                <a:solidFill>
                  <a:schemeClr val="hlink"/>
                </a:solidFill>
              </a:rPr>
              <a:t>      КМР від 24.05.07 № 528/1189 (таблиці 1, 2 додатку 2).</a:t>
            </a:r>
            <a:endParaRPr lang="ru-RU" sz="500" b="1">
              <a:solidFill>
                <a:schemeClr val="hlink"/>
              </a:solidFill>
            </a:endParaRPr>
          </a:p>
          <a:p>
            <a:pPr marL="342900" indent="-342900"/>
            <a:r>
              <a:rPr lang="ru-RU" sz="1800" b="1">
                <a:solidFill>
                  <a:schemeClr val="hlink"/>
                </a:solidFill>
              </a:rPr>
              <a:t>5.  Пропозиції щодо вирішення майново-правових питань.</a:t>
            </a:r>
          </a:p>
        </p:txBody>
      </p:sp>
      <p:sp>
        <p:nvSpPr>
          <p:cNvPr id="18442" name="AutoShape 57"/>
          <p:cNvSpPr>
            <a:spLocks noChangeArrowheads="1"/>
          </p:cNvSpPr>
          <p:nvPr/>
        </p:nvSpPr>
        <p:spPr bwMode="auto">
          <a:xfrm>
            <a:off x="0" y="4230688"/>
            <a:ext cx="2673350" cy="94138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700" b="1">
                <a:solidFill>
                  <a:schemeClr val="bg1"/>
                </a:solidFill>
              </a:rPr>
              <a:t>Розпорядження КМДА </a:t>
            </a: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про проведення </a:t>
            </a: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інвестиційного конкурсу</a:t>
            </a:r>
            <a:endParaRPr lang="ru-RU" sz="1700" b="1">
              <a:solidFill>
                <a:schemeClr val="bg1"/>
              </a:solidFill>
            </a:endParaRPr>
          </a:p>
        </p:txBody>
      </p:sp>
      <p:sp>
        <p:nvSpPr>
          <p:cNvPr id="18443" name="AutoShape 12"/>
          <p:cNvSpPr>
            <a:spLocks noChangeArrowheads="1"/>
          </p:cNvSpPr>
          <p:nvPr/>
        </p:nvSpPr>
        <p:spPr bwMode="auto">
          <a:xfrm>
            <a:off x="0" y="488950"/>
            <a:ext cx="9144000" cy="3397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700" b="1">
                <a:solidFill>
                  <a:schemeClr val="bg1"/>
                </a:solidFill>
              </a:rPr>
              <a:t>ВКЛЮЧЕННЯ ДО ПЕРЕЛІКУ ОБЄКТІВ, ЯКІ ПОТРЕБУЮТЬ ЗАЛУЧЕНЯ ІНВЕСТИЦІЙ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AutoShape 2"/>
          <p:cNvSpPr>
            <a:spLocks noChangeArrowheads="1"/>
          </p:cNvSpPr>
          <p:nvPr/>
        </p:nvSpPr>
        <p:spPr bwMode="auto">
          <a:xfrm>
            <a:off x="1530350" y="5632450"/>
            <a:ext cx="2160588" cy="1225550"/>
          </a:xfrm>
          <a:prstGeom prst="chevron">
            <a:avLst>
              <a:gd name="adj" fmla="val 4407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06400" indent="-406400" algn="ctr"/>
            <a:r>
              <a:rPr lang="en-US" b="1">
                <a:solidFill>
                  <a:srgbClr val="0000FF"/>
                </a:solidFill>
              </a:rPr>
              <a:t>   I</a:t>
            </a:r>
            <a:endParaRPr lang="uk-UA" b="1">
              <a:solidFill>
                <a:srgbClr val="0000FF"/>
              </a:solidFill>
            </a:endParaRPr>
          </a:p>
          <a:p>
            <a:pPr marL="406400" indent="-406400" algn="ctr"/>
            <a:r>
              <a:rPr lang="en-US" b="1">
                <a:solidFill>
                  <a:srgbClr val="0000FF"/>
                </a:solidFill>
              </a:rPr>
              <a:t>          </a:t>
            </a:r>
            <a:r>
              <a:rPr lang="uk-UA" b="1">
                <a:solidFill>
                  <a:srgbClr val="0000FF"/>
                </a:solidFill>
              </a:rPr>
              <a:t>Включення </a:t>
            </a:r>
          </a:p>
          <a:p>
            <a:pPr marL="406400" indent="-406400" algn="ctr"/>
            <a:r>
              <a:rPr lang="en-US" b="1">
                <a:solidFill>
                  <a:srgbClr val="0000FF"/>
                </a:solidFill>
              </a:rPr>
              <a:t>     </a:t>
            </a:r>
            <a:r>
              <a:rPr lang="uk-UA" b="1">
                <a:solidFill>
                  <a:srgbClr val="0000FF"/>
                </a:solidFill>
              </a:rPr>
              <a:t>до</a:t>
            </a:r>
          </a:p>
          <a:p>
            <a:pPr marL="406400" indent="-406400" algn="ctr"/>
            <a:r>
              <a:rPr lang="en-US" b="1">
                <a:solidFill>
                  <a:srgbClr val="0000FF"/>
                </a:solidFill>
              </a:rPr>
              <a:t>   </a:t>
            </a:r>
            <a:r>
              <a:rPr lang="uk-UA" b="1">
                <a:solidFill>
                  <a:srgbClr val="0000FF"/>
                </a:solidFill>
              </a:rPr>
              <a:t>переліку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20482" name="AutoShape 3"/>
          <p:cNvSpPr>
            <a:spLocks noChangeArrowheads="1"/>
          </p:cNvSpPr>
          <p:nvPr/>
        </p:nvSpPr>
        <p:spPr bwMode="auto">
          <a:xfrm>
            <a:off x="3348038" y="5632450"/>
            <a:ext cx="2160587" cy="1225550"/>
          </a:xfrm>
          <a:prstGeom prst="chevron">
            <a:avLst>
              <a:gd name="adj" fmla="val 440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     II</a:t>
            </a:r>
            <a:r>
              <a:rPr lang="uk-UA" b="1">
                <a:solidFill>
                  <a:schemeClr val="bg1"/>
                </a:solidFill>
              </a:rPr>
              <a:t> </a:t>
            </a:r>
            <a:r>
              <a:rPr lang="uk-UA">
                <a:solidFill>
                  <a:schemeClr val="bg1"/>
                </a:solidFill>
              </a:rPr>
              <a:t>   </a:t>
            </a:r>
            <a:endParaRPr lang="en-US" b="1">
              <a:solidFill>
                <a:schemeClr val="bg1"/>
              </a:solidFill>
            </a:endParaRPr>
          </a:p>
          <a:p>
            <a:pPr algn="ctr"/>
            <a:r>
              <a:rPr lang="en-US" b="1">
                <a:solidFill>
                  <a:schemeClr val="bg1"/>
                </a:solidFill>
              </a:rPr>
              <a:t>        </a:t>
            </a:r>
            <a:r>
              <a:rPr lang="uk-UA" b="1">
                <a:solidFill>
                  <a:schemeClr val="bg1"/>
                </a:solidFill>
              </a:rPr>
              <a:t>  Затвердження </a:t>
            </a:r>
          </a:p>
          <a:p>
            <a:pPr algn="ctr"/>
            <a:r>
              <a:rPr lang="uk-UA" b="1">
                <a:solidFill>
                  <a:schemeClr val="bg1"/>
                </a:solidFill>
              </a:rPr>
              <a:t>умов </a:t>
            </a:r>
          </a:p>
          <a:p>
            <a:pPr algn="ctr"/>
            <a:r>
              <a:rPr lang="uk-UA" b="1">
                <a:solidFill>
                  <a:schemeClr val="bg1"/>
                </a:solidFill>
              </a:rPr>
              <a:t>  конкурсу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20483" name="AutoShape 4"/>
          <p:cNvSpPr>
            <a:spLocks noChangeArrowheads="1"/>
          </p:cNvSpPr>
          <p:nvPr/>
        </p:nvSpPr>
        <p:spPr bwMode="auto">
          <a:xfrm>
            <a:off x="5148263" y="5632450"/>
            <a:ext cx="2160587" cy="1225550"/>
          </a:xfrm>
          <a:prstGeom prst="chevron">
            <a:avLst>
              <a:gd name="adj" fmla="val 4407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</a:rPr>
              <a:t>III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     Розкриття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      конкурсних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 пропозицій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20484" name="AutoShape 5"/>
          <p:cNvSpPr>
            <a:spLocks noChangeArrowheads="1"/>
          </p:cNvSpPr>
          <p:nvPr/>
        </p:nvSpPr>
        <p:spPr bwMode="auto">
          <a:xfrm>
            <a:off x="6983413" y="5632450"/>
            <a:ext cx="2160587" cy="1225550"/>
          </a:xfrm>
          <a:prstGeom prst="chevron">
            <a:avLst>
              <a:gd name="adj" fmla="val 4407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</a:rPr>
              <a:t>IV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     Визначення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      переможця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конкурсу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20485" name="AutoShape 6"/>
          <p:cNvSpPr>
            <a:spLocks noChangeArrowheads="1"/>
          </p:cNvSpPr>
          <p:nvPr/>
        </p:nvSpPr>
        <p:spPr bwMode="auto">
          <a:xfrm>
            <a:off x="1619250" y="5445125"/>
            <a:ext cx="1873250" cy="1412875"/>
          </a:xfrm>
          <a:prstGeom prst="octagon">
            <a:avLst>
              <a:gd name="adj" fmla="val 2928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2124075" y="0"/>
            <a:ext cx="5765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600" b="1">
                <a:solidFill>
                  <a:schemeClr val="hlink"/>
                </a:solidFill>
              </a:rPr>
              <a:t>      Друга</a:t>
            </a:r>
            <a:r>
              <a:rPr lang="en-US" sz="2600" b="1">
                <a:solidFill>
                  <a:schemeClr val="hlink"/>
                </a:solidFill>
              </a:rPr>
              <a:t> </a:t>
            </a:r>
            <a:r>
              <a:rPr lang="ru-RU" sz="2600" b="1">
                <a:solidFill>
                  <a:schemeClr val="hlink"/>
                </a:solidFill>
              </a:rPr>
              <a:t>інвестиційна комісія</a:t>
            </a:r>
          </a:p>
        </p:txBody>
      </p:sp>
      <p:sp>
        <p:nvSpPr>
          <p:cNvPr id="2" name="Овал 1"/>
          <p:cNvSpPr/>
          <p:nvPr/>
        </p:nvSpPr>
        <p:spPr>
          <a:xfrm>
            <a:off x="3563938" y="5662613"/>
            <a:ext cx="1992312" cy="1195387"/>
          </a:xfrm>
          <a:prstGeom prst="ellipse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88" name="Прямоугольник 2"/>
          <p:cNvSpPr>
            <a:spLocks noChangeArrowheads="1"/>
          </p:cNvSpPr>
          <p:nvPr/>
        </p:nvSpPr>
        <p:spPr bwMode="auto">
          <a:xfrm>
            <a:off x="-112713" y="1173163"/>
            <a:ext cx="662463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 sz="1200" b="1">
              <a:solidFill>
                <a:srgbClr val="0070C0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uk-UA" sz="2200" b="1">
                <a:solidFill>
                  <a:srgbClr val="0000FF"/>
                </a:solidFill>
              </a:rPr>
              <a:t>Умови конкурсу;</a:t>
            </a:r>
            <a:endParaRPr lang="ru-RU" sz="2200" b="1">
              <a:solidFill>
                <a:srgbClr val="0000FF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uk-UA" sz="2200" b="1">
                <a:solidFill>
                  <a:srgbClr val="0000FF"/>
                </a:solidFill>
              </a:rPr>
              <a:t>Текст оголошення в ЗМІ;</a:t>
            </a:r>
            <a:endParaRPr lang="ru-RU" sz="2200" b="1">
              <a:solidFill>
                <a:srgbClr val="0000FF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uk-UA" sz="2200" b="1">
                <a:solidFill>
                  <a:srgbClr val="0000FF"/>
                </a:solidFill>
              </a:rPr>
              <a:t>Інструкцію для учасників;</a:t>
            </a:r>
            <a:endParaRPr lang="ru-RU" sz="2200" b="1">
              <a:solidFill>
                <a:srgbClr val="0000FF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uk-UA" sz="2200" b="1">
                <a:solidFill>
                  <a:srgbClr val="0000FF"/>
                </a:solidFill>
              </a:rPr>
              <a:t>Форми заявок на участь;</a:t>
            </a:r>
            <a:endParaRPr lang="ru-RU" sz="2200" b="1">
              <a:solidFill>
                <a:srgbClr val="0000FF"/>
              </a:solidFill>
            </a:endParaRPr>
          </a:p>
          <a:p>
            <a:pPr marL="800100" lvl="1" indent="-342900">
              <a:buFont typeface="Wingdings" pitchFamily="2" charset="2"/>
              <a:buChar char="Ø"/>
            </a:pPr>
            <a:r>
              <a:rPr lang="uk-UA" sz="2200" b="1" u="sng">
                <a:solidFill>
                  <a:srgbClr val="0000FF"/>
                </a:solidFill>
              </a:rPr>
              <a:t>Термін проведення конкурсу</a:t>
            </a:r>
            <a:r>
              <a:rPr lang="uk-UA" sz="2200">
                <a:solidFill>
                  <a:srgbClr val="0000FF"/>
                </a:solidFill>
              </a:rPr>
              <a:t>.</a:t>
            </a:r>
            <a:endParaRPr lang="ru-RU" sz="2200">
              <a:solidFill>
                <a:srgbClr val="0000FF"/>
              </a:solidFill>
            </a:endParaRPr>
          </a:p>
          <a:p>
            <a:endParaRPr lang="ru-RU" sz="2200">
              <a:solidFill>
                <a:srgbClr val="0000FF"/>
              </a:solidFill>
            </a:endParaRPr>
          </a:p>
        </p:txBody>
      </p:sp>
      <p:sp>
        <p:nvSpPr>
          <p:cNvPr id="20489" name="AutoShape 57"/>
          <p:cNvSpPr>
            <a:spLocks noChangeArrowheads="1"/>
          </p:cNvSpPr>
          <p:nvPr/>
        </p:nvSpPr>
        <p:spPr bwMode="auto">
          <a:xfrm>
            <a:off x="171450" y="3860800"/>
            <a:ext cx="2736850" cy="13684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700" b="1">
                <a:solidFill>
                  <a:schemeClr val="bg1"/>
                </a:solidFill>
              </a:rPr>
              <a:t>Оголошення в газеті</a:t>
            </a:r>
            <a:endParaRPr lang="en-US" sz="1700" b="1">
              <a:solidFill>
                <a:schemeClr val="bg1"/>
              </a:solidFill>
            </a:endParaRP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 Хрещатик та на сайті</a:t>
            </a:r>
            <a:endParaRPr lang="en-US" sz="1700" b="1">
              <a:solidFill>
                <a:schemeClr val="bg1"/>
              </a:solidFill>
            </a:endParaRPr>
          </a:p>
          <a:p>
            <a:pPr algn="ctr"/>
            <a:r>
              <a:rPr lang="en-US" sz="1700" b="1">
                <a:solidFill>
                  <a:schemeClr val="bg1"/>
                </a:solidFill>
              </a:rPr>
              <a:t> </a:t>
            </a:r>
            <a:r>
              <a:rPr lang="ru-RU" sz="1700" b="1">
                <a:solidFill>
                  <a:schemeClr val="bg1"/>
                </a:solidFill>
              </a:rPr>
              <a:t>kievcity.gov.ua</a:t>
            </a:r>
          </a:p>
        </p:txBody>
      </p:sp>
      <p:sp>
        <p:nvSpPr>
          <p:cNvPr id="20490" name="AutoShape 58"/>
          <p:cNvSpPr>
            <a:spLocks noChangeArrowheads="1"/>
          </p:cNvSpPr>
          <p:nvPr/>
        </p:nvSpPr>
        <p:spPr bwMode="auto">
          <a:xfrm>
            <a:off x="3203575" y="3860800"/>
            <a:ext cx="2736850" cy="13684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700" b="1">
                <a:solidFill>
                  <a:schemeClr val="bg1"/>
                </a:solidFill>
              </a:rPr>
              <a:t>Видача робочою </a:t>
            </a:r>
          </a:p>
          <a:p>
            <a:pPr algn="ctr"/>
            <a:r>
              <a:rPr lang="ru-RU" sz="1700" b="1">
                <a:solidFill>
                  <a:schemeClr val="bg1"/>
                </a:solidFill>
              </a:rPr>
              <a:t>групою (ДЕ</a:t>
            </a:r>
            <a:r>
              <a:rPr lang="uk-UA" sz="1700" b="1">
                <a:solidFill>
                  <a:schemeClr val="bg1"/>
                </a:solidFill>
              </a:rPr>
              <a:t>І) конкурсної </a:t>
            </a: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документації</a:t>
            </a:r>
            <a:endParaRPr lang="ru-RU" sz="1700" b="1">
              <a:solidFill>
                <a:schemeClr val="bg1"/>
              </a:solidFill>
            </a:endParaRPr>
          </a:p>
        </p:txBody>
      </p:sp>
      <p:sp>
        <p:nvSpPr>
          <p:cNvPr id="20491" name="AutoShape 59"/>
          <p:cNvSpPr>
            <a:spLocks noChangeArrowheads="1"/>
          </p:cNvSpPr>
          <p:nvPr/>
        </p:nvSpPr>
        <p:spPr bwMode="auto">
          <a:xfrm>
            <a:off x="6235700" y="3968750"/>
            <a:ext cx="2808288" cy="13684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uk-UA" sz="1700" b="1">
              <a:solidFill>
                <a:schemeClr val="bg1"/>
              </a:solidFill>
            </a:endParaRP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Прийом та реєстрація </a:t>
            </a:r>
          </a:p>
          <a:p>
            <a:pPr algn="ctr"/>
            <a:r>
              <a:rPr lang="ru-RU" sz="1700" b="1">
                <a:solidFill>
                  <a:schemeClr val="bg1"/>
                </a:solidFill>
              </a:rPr>
              <a:t>робочою групою (ДЕ</a:t>
            </a:r>
            <a:r>
              <a:rPr lang="uk-UA" sz="1700" b="1">
                <a:solidFill>
                  <a:schemeClr val="bg1"/>
                </a:solidFill>
              </a:rPr>
              <a:t>І) </a:t>
            </a: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конкурсних пропозицій </a:t>
            </a: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учасників</a:t>
            </a:r>
            <a:endParaRPr lang="uk-UA" sz="1700"/>
          </a:p>
          <a:p>
            <a:pPr algn="ctr"/>
            <a:endParaRPr lang="ru-RU" sz="1700"/>
          </a:p>
        </p:txBody>
      </p:sp>
      <p:sp>
        <p:nvSpPr>
          <p:cNvPr id="20492" name="AutoShape 61"/>
          <p:cNvSpPr>
            <a:spLocks noChangeArrowheads="1"/>
          </p:cNvSpPr>
          <p:nvPr/>
        </p:nvSpPr>
        <p:spPr bwMode="auto">
          <a:xfrm rot="-5400000">
            <a:off x="2840038" y="4400550"/>
            <a:ext cx="431800" cy="288925"/>
          </a:xfrm>
          <a:prstGeom prst="flowChartMerge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20493" name="AutoShape 61"/>
          <p:cNvSpPr>
            <a:spLocks noChangeArrowheads="1"/>
          </p:cNvSpPr>
          <p:nvPr/>
        </p:nvSpPr>
        <p:spPr bwMode="auto">
          <a:xfrm rot="-5400000">
            <a:off x="5868988" y="4400550"/>
            <a:ext cx="431800" cy="288925"/>
          </a:xfrm>
          <a:prstGeom prst="flowChartMerge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20494" name="AutoShape 25"/>
          <p:cNvSpPr>
            <a:spLocks/>
          </p:cNvSpPr>
          <p:nvPr/>
        </p:nvSpPr>
        <p:spPr bwMode="auto">
          <a:xfrm rot="5400000" flipH="1">
            <a:off x="4525963" y="-909638"/>
            <a:ext cx="222250" cy="8747125"/>
          </a:xfrm>
          <a:prstGeom prst="rightBrace">
            <a:avLst>
              <a:gd name="adj1" fmla="val 351299"/>
              <a:gd name="adj2" fmla="val 48088"/>
            </a:avLst>
          </a:prstGeom>
          <a:solidFill>
            <a:srgbClr val="0070C0"/>
          </a:solidFill>
          <a:ln w="28575">
            <a:solidFill>
              <a:schemeClr val="hlink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3525" y="935038"/>
            <a:ext cx="3471863" cy="3444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Комісія затверджує: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96" name="AutoShape 13"/>
          <p:cNvSpPr>
            <a:spLocks noChangeArrowheads="1"/>
          </p:cNvSpPr>
          <p:nvPr/>
        </p:nvSpPr>
        <p:spPr bwMode="auto">
          <a:xfrm>
            <a:off x="0" y="444500"/>
            <a:ext cx="9144000" cy="360363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ЗАТВЕРДЖЕННЯ УМОВ КОНКУРСУ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15"/>
          <p:cNvPicPr>
            <a:picLocks noChangeAspect="1" noChangeArrowheads="1"/>
          </p:cNvPicPr>
          <p:nvPr/>
        </p:nvPicPr>
        <p:blipFill>
          <a:blip r:embed="rId2" cstate="print"/>
          <a:srcRect l="7986" t="18694" r="50055" b="6897"/>
          <a:stretch>
            <a:fillRect/>
          </a:stretch>
        </p:blipFill>
        <p:spPr bwMode="auto">
          <a:xfrm>
            <a:off x="5532438" y="1543050"/>
            <a:ext cx="36830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0" y="476250"/>
            <a:ext cx="9144000" cy="360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 sz="2400" b="1" dirty="0"/>
          </a:p>
          <a:p>
            <a:pPr algn="ctr">
              <a:defRPr/>
            </a:pPr>
            <a:r>
              <a:rPr lang="uk-UA" sz="2400" b="1" dirty="0"/>
              <a:t>Розкриття конкурсних пропозицій:</a:t>
            </a:r>
            <a:endParaRPr lang="ru-RU" sz="2400" b="1" dirty="0"/>
          </a:p>
          <a:p>
            <a:pPr algn="ctr">
              <a:defRPr/>
            </a:pPr>
            <a:endParaRPr lang="ru-RU" b="1" dirty="0"/>
          </a:p>
        </p:txBody>
      </p:sp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1547813" y="5632450"/>
            <a:ext cx="2160587" cy="1225550"/>
          </a:xfrm>
          <a:prstGeom prst="chevron">
            <a:avLst>
              <a:gd name="adj" fmla="val 4407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06400" indent="-406400" algn="ctr"/>
            <a:r>
              <a:rPr lang="en-US" b="1">
                <a:solidFill>
                  <a:srgbClr val="0000FF"/>
                </a:solidFill>
              </a:rPr>
              <a:t>   I</a:t>
            </a:r>
            <a:endParaRPr lang="uk-UA" b="1">
              <a:solidFill>
                <a:srgbClr val="0000FF"/>
              </a:solidFill>
            </a:endParaRPr>
          </a:p>
          <a:p>
            <a:pPr marL="406400" indent="-406400" algn="ctr"/>
            <a:r>
              <a:rPr lang="en-US" b="1">
                <a:solidFill>
                  <a:srgbClr val="0000FF"/>
                </a:solidFill>
              </a:rPr>
              <a:t>          </a:t>
            </a:r>
            <a:r>
              <a:rPr lang="uk-UA" b="1">
                <a:solidFill>
                  <a:srgbClr val="0000FF"/>
                </a:solidFill>
              </a:rPr>
              <a:t>Включення </a:t>
            </a:r>
          </a:p>
          <a:p>
            <a:pPr marL="406400" indent="-406400" algn="ctr"/>
            <a:r>
              <a:rPr lang="en-US" b="1">
                <a:solidFill>
                  <a:srgbClr val="0000FF"/>
                </a:solidFill>
              </a:rPr>
              <a:t>     </a:t>
            </a:r>
            <a:r>
              <a:rPr lang="uk-UA" b="1">
                <a:solidFill>
                  <a:srgbClr val="0000FF"/>
                </a:solidFill>
              </a:rPr>
              <a:t>до</a:t>
            </a:r>
          </a:p>
          <a:p>
            <a:pPr marL="406400" indent="-406400" algn="ctr"/>
            <a:r>
              <a:rPr lang="en-US" b="1">
                <a:solidFill>
                  <a:srgbClr val="0000FF"/>
                </a:solidFill>
              </a:rPr>
              <a:t>   </a:t>
            </a:r>
            <a:r>
              <a:rPr lang="uk-UA" b="1">
                <a:solidFill>
                  <a:srgbClr val="0000FF"/>
                </a:solidFill>
              </a:rPr>
              <a:t>переліку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21508" name="AutoShape 3"/>
          <p:cNvSpPr>
            <a:spLocks noChangeArrowheads="1"/>
          </p:cNvSpPr>
          <p:nvPr/>
        </p:nvSpPr>
        <p:spPr bwMode="auto">
          <a:xfrm>
            <a:off x="3371850" y="5640388"/>
            <a:ext cx="2160588" cy="1225550"/>
          </a:xfrm>
          <a:prstGeom prst="chevron">
            <a:avLst>
              <a:gd name="adj" fmla="val 4407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</a:rPr>
              <a:t>     II</a:t>
            </a:r>
            <a:r>
              <a:rPr lang="uk-UA" b="1">
                <a:solidFill>
                  <a:srgbClr val="0000FF"/>
                </a:solidFill>
              </a:rPr>
              <a:t> </a:t>
            </a:r>
            <a:r>
              <a:rPr lang="uk-UA">
                <a:solidFill>
                  <a:srgbClr val="0000FF"/>
                </a:solidFill>
              </a:rPr>
              <a:t>   </a:t>
            </a:r>
            <a:endParaRPr lang="en-US" b="1">
              <a:solidFill>
                <a:srgbClr val="0000FF"/>
              </a:solidFill>
            </a:endParaRPr>
          </a:p>
          <a:p>
            <a:pPr algn="ctr"/>
            <a:r>
              <a:rPr lang="en-US" b="1">
                <a:solidFill>
                  <a:srgbClr val="0000FF"/>
                </a:solidFill>
              </a:rPr>
              <a:t>         </a:t>
            </a:r>
            <a:r>
              <a:rPr lang="uk-UA" b="1">
                <a:solidFill>
                  <a:srgbClr val="0000FF"/>
                </a:solidFill>
              </a:rPr>
              <a:t>Затвердження 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умов 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конкурсу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21509" name="AutoShape 4"/>
          <p:cNvSpPr>
            <a:spLocks noChangeArrowheads="1"/>
          </p:cNvSpPr>
          <p:nvPr/>
        </p:nvSpPr>
        <p:spPr bwMode="auto">
          <a:xfrm>
            <a:off x="5148263" y="5661025"/>
            <a:ext cx="2160587" cy="1196975"/>
          </a:xfrm>
          <a:prstGeom prst="chevron">
            <a:avLst>
              <a:gd name="adj" fmla="val 451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III</a:t>
            </a:r>
          </a:p>
          <a:p>
            <a:pPr algn="ctr"/>
            <a:r>
              <a:rPr lang="uk-UA" b="1">
                <a:solidFill>
                  <a:schemeClr val="bg1"/>
                </a:solidFill>
              </a:rPr>
              <a:t>     Розкриття</a:t>
            </a:r>
          </a:p>
          <a:p>
            <a:pPr algn="ctr"/>
            <a:r>
              <a:rPr lang="uk-UA" b="1">
                <a:solidFill>
                  <a:schemeClr val="bg1"/>
                </a:solidFill>
              </a:rPr>
              <a:t>    конкурсних</a:t>
            </a:r>
          </a:p>
          <a:p>
            <a:pPr algn="ctr"/>
            <a:r>
              <a:rPr lang="uk-UA" b="1">
                <a:solidFill>
                  <a:schemeClr val="bg1"/>
                </a:solidFill>
              </a:rPr>
              <a:t>пропозицій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21510" name="AutoShape 5"/>
          <p:cNvSpPr>
            <a:spLocks noChangeArrowheads="1"/>
          </p:cNvSpPr>
          <p:nvPr/>
        </p:nvSpPr>
        <p:spPr bwMode="auto">
          <a:xfrm>
            <a:off x="6983413" y="5632450"/>
            <a:ext cx="2160587" cy="1225550"/>
          </a:xfrm>
          <a:prstGeom prst="chevron">
            <a:avLst>
              <a:gd name="adj" fmla="val 4407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</a:rPr>
              <a:t>IV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       Визначення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      переможця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конкурсу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21511" name="AutoShape 6"/>
          <p:cNvSpPr>
            <a:spLocks noChangeArrowheads="1"/>
          </p:cNvSpPr>
          <p:nvPr/>
        </p:nvSpPr>
        <p:spPr bwMode="auto">
          <a:xfrm>
            <a:off x="1619250" y="5445125"/>
            <a:ext cx="1873250" cy="1412875"/>
          </a:xfrm>
          <a:prstGeom prst="octagon">
            <a:avLst>
              <a:gd name="adj" fmla="val 2928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2124075" y="0"/>
            <a:ext cx="5765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600" b="1">
                <a:solidFill>
                  <a:schemeClr val="hlink"/>
                </a:solidFill>
              </a:rPr>
              <a:t>Третя</a:t>
            </a:r>
            <a:r>
              <a:rPr lang="en-US" sz="2600" b="1">
                <a:solidFill>
                  <a:schemeClr val="hlink"/>
                </a:solidFill>
              </a:rPr>
              <a:t> </a:t>
            </a:r>
            <a:r>
              <a:rPr lang="ru-RU" sz="2600" b="1">
                <a:solidFill>
                  <a:schemeClr val="hlink"/>
                </a:solidFill>
              </a:rPr>
              <a:t>інвестиційна комісія</a:t>
            </a:r>
          </a:p>
        </p:txBody>
      </p:sp>
      <p:sp>
        <p:nvSpPr>
          <p:cNvPr id="10" name="Овал 9"/>
          <p:cNvSpPr/>
          <p:nvPr/>
        </p:nvSpPr>
        <p:spPr>
          <a:xfrm>
            <a:off x="5219700" y="5632450"/>
            <a:ext cx="1944688" cy="1225550"/>
          </a:xfrm>
          <a:prstGeom prst="ellipse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75" y="1069975"/>
            <a:ext cx="6488113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000" dirty="0">
                <a:solidFill>
                  <a:srgbClr val="0000FF"/>
                </a:solidFill>
              </a:rPr>
              <a:t> </a:t>
            </a:r>
            <a:r>
              <a:rPr lang="uk-UA" sz="2000" b="1" dirty="0">
                <a:solidFill>
                  <a:srgbClr val="0000FF"/>
                </a:solidFill>
              </a:rPr>
              <a:t>Розкриття поданих пропозицій на Комісії; </a:t>
            </a:r>
            <a:endParaRPr lang="ru-RU" sz="2000" b="1" dirty="0">
              <a:solidFill>
                <a:srgbClr val="0000FF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000" b="1" dirty="0">
                <a:solidFill>
                  <a:srgbClr val="0000FF"/>
                </a:solidFill>
              </a:rPr>
              <a:t> Складання протоколу розкриття пропозицій;</a:t>
            </a:r>
            <a:endParaRPr lang="ru-RU" sz="2000" b="1" dirty="0">
              <a:solidFill>
                <a:srgbClr val="0000FF"/>
              </a:solidFill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uk-UA" sz="2000" b="1" dirty="0">
                <a:solidFill>
                  <a:srgbClr val="0000FF"/>
                </a:solidFill>
              </a:rPr>
              <a:t> Встановлення наявності необхідних документів.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8313" y="2636838"/>
            <a:ext cx="4249737" cy="944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200" b="1" dirty="0">
                <a:solidFill>
                  <a:schemeClr val="bg1"/>
                </a:solidFill>
              </a:rPr>
              <a:t>Розкриття конкурсних пропозицій на засіданні інвестиційної комісії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95288" y="4005263"/>
            <a:ext cx="4240212" cy="957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200" b="1">
                <a:solidFill>
                  <a:srgbClr val="FFFFFF"/>
                </a:solidFill>
                <a:cs typeface="Arial" charset="0"/>
              </a:rPr>
              <a:t>Встановлення наявності документів </a:t>
            </a:r>
            <a:endParaRPr lang="en-US" sz="2200" b="1">
              <a:solidFill>
                <a:srgbClr val="FFFFFF"/>
              </a:solidFill>
              <a:cs typeface="Arial" charset="0"/>
            </a:endParaRPr>
          </a:p>
          <a:p>
            <a:pPr algn="ctr">
              <a:defRPr/>
            </a:pPr>
            <a:r>
              <a:rPr lang="uk-UA" sz="2200" b="1">
                <a:solidFill>
                  <a:srgbClr val="FFFFFF"/>
                </a:solidFill>
                <a:cs typeface="Arial" charset="0"/>
              </a:rPr>
              <a:t>(робоча група ДЕІ)</a:t>
            </a:r>
            <a:endParaRPr lang="ru-RU" sz="22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124075" y="3573463"/>
            <a:ext cx="493713" cy="425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2"/>
          <p:cNvSpPr>
            <a:spLocks noChangeArrowheads="1"/>
          </p:cNvSpPr>
          <p:nvPr/>
        </p:nvSpPr>
        <p:spPr bwMode="auto">
          <a:xfrm>
            <a:off x="1509713" y="5632450"/>
            <a:ext cx="2160587" cy="1225550"/>
          </a:xfrm>
          <a:prstGeom prst="chevron">
            <a:avLst>
              <a:gd name="adj" fmla="val 4407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06400" indent="-406400" algn="ctr"/>
            <a:r>
              <a:rPr lang="en-US" b="1">
                <a:solidFill>
                  <a:srgbClr val="0000FF"/>
                </a:solidFill>
              </a:rPr>
              <a:t>   I</a:t>
            </a:r>
            <a:endParaRPr lang="uk-UA" b="1">
              <a:solidFill>
                <a:srgbClr val="0000FF"/>
              </a:solidFill>
            </a:endParaRPr>
          </a:p>
          <a:p>
            <a:pPr marL="406400" indent="-406400" algn="ctr"/>
            <a:r>
              <a:rPr lang="en-US" b="1">
                <a:solidFill>
                  <a:srgbClr val="0000FF"/>
                </a:solidFill>
              </a:rPr>
              <a:t>          </a:t>
            </a:r>
            <a:r>
              <a:rPr lang="uk-UA" b="1">
                <a:solidFill>
                  <a:srgbClr val="0000FF"/>
                </a:solidFill>
              </a:rPr>
              <a:t>Включення </a:t>
            </a:r>
          </a:p>
          <a:p>
            <a:pPr marL="406400" indent="-406400" algn="ctr"/>
            <a:r>
              <a:rPr lang="en-US" b="1">
                <a:solidFill>
                  <a:srgbClr val="0000FF"/>
                </a:solidFill>
              </a:rPr>
              <a:t>     </a:t>
            </a:r>
            <a:r>
              <a:rPr lang="uk-UA" b="1">
                <a:solidFill>
                  <a:srgbClr val="0000FF"/>
                </a:solidFill>
              </a:rPr>
              <a:t>до</a:t>
            </a:r>
          </a:p>
          <a:p>
            <a:pPr marL="406400" indent="-406400" algn="ctr"/>
            <a:r>
              <a:rPr lang="en-US" b="1">
                <a:solidFill>
                  <a:srgbClr val="0000FF"/>
                </a:solidFill>
              </a:rPr>
              <a:t>   </a:t>
            </a:r>
            <a:r>
              <a:rPr lang="uk-UA" b="1">
                <a:solidFill>
                  <a:srgbClr val="0000FF"/>
                </a:solidFill>
              </a:rPr>
              <a:t>переліку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22530" name="AutoShape 3"/>
          <p:cNvSpPr>
            <a:spLocks noChangeArrowheads="1"/>
          </p:cNvSpPr>
          <p:nvPr/>
        </p:nvSpPr>
        <p:spPr bwMode="auto">
          <a:xfrm>
            <a:off x="3348038" y="5632450"/>
            <a:ext cx="2160587" cy="1225550"/>
          </a:xfrm>
          <a:prstGeom prst="chevron">
            <a:avLst>
              <a:gd name="adj" fmla="val 4407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</a:rPr>
              <a:t>     II</a:t>
            </a:r>
            <a:r>
              <a:rPr lang="uk-UA" b="1">
                <a:solidFill>
                  <a:srgbClr val="0000FF"/>
                </a:solidFill>
              </a:rPr>
              <a:t> </a:t>
            </a:r>
            <a:r>
              <a:rPr lang="uk-UA">
                <a:solidFill>
                  <a:srgbClr val="0000FF"/>
                </a:solidFill>
              </a:rPr>
              <a:t>   </a:t>
            </a:r>
            <a:endParaRPr lang="en-US" b="1">
              <a:solidFill>
                <a:srgbClr val="0000FF"/>
              </a:solidFill>
            </a:endParaRPr>
          </a:p>
          <a:p>
            <a:pPr algn="ctr"/>
            <a:r>
              <a:rPr lang="en-US" b="1">
                <a:solidFill>
                  <a:srgbClr val="0000FF"/>
                </a:solidFill>
              </a:rPr>
              <a:t>          </a:t>
            </a:r>
            <a:r>
              <a:rPr lang="uk-UA" b="1">
                <a:solidFill>
                  <a:srgbClr val="0000FF"/>
                </a:solidFill>
              </a:rPr>
              <a:t>Затвердження 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     умов 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конкурсу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22531" name="AutoShape 4"/>
          <p:cNvSpPr>
            <a:spLocks noChangeArrowheads="1"/>
          </p:cNvSpPr>
          <p:nvPr/>
        </p:nvSpPr>
        <p:spPr bwMode="auto">
          <a:xfrm>
            <a:off x="5148263" y="5632450"/>
            <a:ext cx="2160587" cy="1225550"/>
          </a:xfrm>
          <a:prstGeom prst="chevron">
            <a:avLst>
              <a:gd name="adj" fmla="val 4407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00FF"/>
                </a:solidFill>
              </a:rPr>
              <a:t>III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     Розкриття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      конкурсних</a:t>
            </a:r>
          </a:p>
          <a:p>
            <a:pPr algn="ctr"/>
            <a:r>
              <a:rPr lang="uk-UA" b="1">
                <a:solidFill>
                  <a:srgbClr val="0000FF"/>
                </a:solidFill>
              </a:rPr>
              <a:t> пропозицій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22532" name="AutoShape 5"/>
          <p:cNvSpPr>
            <a:spLocks noChangeArrowheads="1"/>
          </p:cNvSpPr>
          <p:nvPr/>
        </p:nvSpPr>
        <p:spPr bwMode="auto">
          <a:xfrm>
            <a:off x="6948488" y="5632450"/>
            <a:ext cx="2195512" cy="1225550"/>
          </a:xfrm>
          <a:prstGeom prst="chevron">
            <a:avLst>
              <a:gd name="adj" fmla="val 4478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IV</a:t>
            </a:r>
          </a:p>
          <a:p>
            <a:pPr algn="ctr"/>
            <a:r>
              <a:rPr lang="uk-UA" b="1">
                <a:solidFill>
                  <a:schemeClr val="bg1"/>
                </a:solidFill>
              </a:rPr>
              <a:t>       Визначення</a:t>
            </a:r>
          </a:p>
          <a:p>
            <a:pPr algn="ctr"/>
            <a:r>
              <a:rPr lang="uk-UA" b="1">
                <a:solidFill>
                  <a:schemeClr val="bg1"/>
                </a:solidFill>
              </a:rPr>
              <a:t>       переможця</a:t>
            </a:r>
          </a:p>
          <a:p>
            <a:pPr algn="ctr"/>
            <a:r>
              <a:rPr lang="uk-UA" b="1">
                <a:solidFill>
                  <a:schemeClr val="bg1"/>
                </a:solidFill>
              </a:rPr>
              <a:t>конкурсу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22533" name="AutoShape 6"/>
          <p:cNvSpPr>
            <a:spLocks noChangeArrowheads="1"/>
          </p:cNvSpPr>
          <p:nvPr/>
        </p:nvSpPr>
        <p:spPr bwMode="auto">
          <a:xfrm>
            <a:off x="1619250" y="5445125"/>
            <a:ext cx="1873250" cy="1412875"/>
          </a:xfrm>
          <a:prstGeom prst="octagon">
            <a:avLst>
              <a:gd name="adj" fmla="val 2928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2124075" y="0"/>
            <a:ext cx="5765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600" b="1">
                <a:solidFill>
                  <a:schemeClr val="hlink"/>
                </a:solidFill>
              </a:rPr>
              <a:t>Четверта</a:t>
            </a:r>
            <a:r>
              <a:rPr lang="en-US" sz="2600" b="1">
                <a:solidFill>
                  <a:schemeClr val="hlink"/>
                </a:solidFill>
              </a:rPr>
              <a:t> </a:t>
            </a:r>
            <a:r>
              <a:rPr lang="ru-RU" sz="2600" b="1">
                <a:solidFill>
                  <a:schemeClr val="hlink"/>
                </a:solidFill>
              </a:rPr>
              <a:t>інвестиційна комісія</a:t>
            </a:r>
          </a:p>
        </p:txBody>
      </p:sp>
      <p:sp>
        <p:nvSpPr>
          <p:cNvPr id="10" name="Овал 9"/>
          <p:cNvSpPr/>
          <p:nvPr/>
        </p:nvSpPr>
        <p:spPr>
          <a:xfrm>
            <a:off x="7280275" y="5632450"/>
            <a:ext cx="1835150" cy="1196975"/>
          </a:xfrm>
          <a:prstGeom prst="ellipse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488950"/>
            <a:ext cx="9144000" cy="3476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переможця конкурсу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7" name="Прямоугольник 1"/>
          <p:cNvSpPr>
            <a:spLocks noChangeArrowheads="1"/>
          </p:cNvSpPr>
          <p:nvPr/>
        </p:nvSpPr>
        <p:spPr bwMode="auto">
          <a:xfrm>
            <a:off x="152400" y="892175"/>
            <a:ext cx="63912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uk-UA" sz="1800" b="1">
                <a:solidFill>
                  <a:srgbClr val="0000FF"/>
                </a:solidFill>
              </a:rPr>
              <a:t>Аналіз поданих пропозицій;</a:t>
            </a:r>
            <a:endParaRPr lang="ru-RU" sz="1800" b="1">
              <a:solidFill>
                <a:srgbClr val="0000FF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uk-UA" sz="1800" b="1">
                <a:solidFill>
                  <a:srgbClr val="0000FF"/>
                </a:solidFill>
              </a:rPr>
              <a:t>Складання порівняльної таблиці пропозицій;</a:t>
            </a:r>
            <a:endParaRPr lang="ru-RU" sz="1800" b="1">
              <a:solidFill>
                <a:srgbClr val="0000FF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uk-UA" sz="1800" b="1">
                <a:solidFill>
                  <a:srgbClr val="0000FF"/>
                </a:solidFill>
              </a:rPr>
              <a:t>Підготовка висновків на розгляд Комісії;</a:t>
            </a:r>
            <a:endParaRPr lang="ru-RU" sz="1800" b="1">
              <a:solidFill>
                <a:srgbClr val="0000FF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uk-UA" sz="1800" b="1">
                <a:solidFill>
                  <a:srgbClr val="0000FF"/>
                </a:solidFill>
              </a:rPr>
              <a:t>Визначення Комісією переможця конкурсу.</a:t>
            </a:r>
            <a:endParaRPr lang="ru-RU" sz="1800" b="1">
              <a:solidFill>
                <a:srgbClr val="0000FF"/>
              </a:solidFill>
            </a:endParaRPr>
          </a:p>
        </p:txBody>
      </p:sp>
      <p:pic>
        <p:nvPicPr>
          <p:cNvPr id="22538" name="Рисунок 18"/>
          <p:cNvPicPr>
            <a:picLocks noChangeAspect="1" noChangeArrowheads="1"/>
          </p:cNvPicPr>
          <p:nvPr/>
        </p:nvPicPr>
        <p:blipFill>
          <a:blip r:embed="rId2" cstate="print"/>
          <a:srcRect l="7405" t="18875" r="50491" b="11252"/>
          <a:stretch>
            <a:fillRect/>
          </a:stretch>
        </p:blipFill>
        <p:spPr bwMode="auto">
          <a:xfrm>
            <a:off x="6394450" y="1052513"/>
            <a:ext cx="2871788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9" name="AutoShape 57"/>
          <p:cNvSpPr>
            <a:spLocks noChangeArrowheads="1"/>
          </p:cNvSpPr>
          <p:nvPr/>
        </p:nvSpPr>
        <p:spPr bwMode="auto">
          <a:xfrm>
            <a:off x="0" y="2255838"/>
            <a:ext cx="6418263" cy="4667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700" b="1">
                <a:solidFill>
                  <a:schemeClr val="bg1"/>
                </a:solidFill>
              </a:rPr>
              <a:t>Розпорядження КМДА про затвердження результатів </a:t>
            </a:r>
          </a:p>
          <a:p>
            <a:pPr algn="ctr"/>
            <a:r>
              <a:rPr lang="uk-UA" sz="1700" b="1">
                <a:solidFill>
                  <a:schemeClr val="bg1"/>
                </a:solidFill>
              </a:rPr>
              <a:t>    конкурсу:</a:t>
            </a:r>
            <a:endParaRPr lang="ru-RU" sz="1700" b="1">
              <a:solidFill>
                <a:schemeClr val="bg1"/>
              </a:solidFill>
            </a:endParaRPr>
          </a:p>
        </p:txBody>
      </p:sp>
      <p:sp>
        <p:nvSpPr>
          <p:cNvPr id="22540" name="Прямоугольник 2"/>
          <p:cNvSpPr>
            <a:spLocks noChangeArrowheads="1"/>
          </p:cNvSpPr>
          <p:nvPr/>
        </p:nvSpPr>
        <p:spPr bwMode="auto">
          <a:xfrm>
            <a:off x="26988" y="2803525"/>
            <a:ext cx="6673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uk-UA" sz="1800" b="1">
                <a:solidFill>
                  <a:srgbClr val="0000FF"/>
                </a:solidFill>
              </a:rPr>
              <a:t>Доручення укласти інвестиційний договір між </a:t>
            </a:r>
          </a:p>
          <a:p>
            <a:pPr marL="285750" indent="-285750"/>
            <a:r>
              <a:rPr lang="uk-UA" sz="1800" b="1">
                <a:solidFill>
                  <a:srgbClr val="0000FF"/>
                </a:solidFill>
              </a:rPr>
              <a:t>    переможцем-інвестором, замовником будівництва </a:t>
            </a:r>
          </a:p>
          <a:p>
            <a:pPr marL="285750" indent="-285750"/>
            <a:r>
              <a:rPr lang="uk-UA" sz="1800" b="1">
                <a:solidFill>
                  <a:srgbClr val="0000FF"/>
                </a:solidFill>
              </a:rPr>
              <a:t>    та Департаментом економіки та інвестицій.</a:t>
            </a:r>
            <a:endParaRPr lang="ru-RU" sz="1800" b="1">
              <a:solidFill>
                <a:srgbClr val="0000FF"/>
              </a:solidFill>
            </a:endParaRPr>
          </a:p>
        </p:txBody>
      </p:sp>
      <p:sp>
        <p:nvSpPr>
          <p:cNvPr id="22541" name="AutoShape 57"/>
          <p:cNvSpPr>
            <a:spLocks noChangeArrowheads="1"/>
          </p:cNvSpPr>
          <p:nvPr/>
        </p:nvSpPr>
        <p:spPr bwMode="auto">
          <a:xfrm>
            <a:off x="7938" y="3976688"/>
            <a:ext cx="6418262" cy="38417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700" b="1">
                <a:solidFill>
                  <a:schemeClr val="bg1"/>
                </a:solidFill>
              </a:rPr>
              <a:t>Акцепт конкурсної пропозиції</a:t>
            </a:r>
            <a:endParaRPr lang="ru-RU" sz="1700" b="1">
              <a:solidFill>
                <a:schemeClr val="bg1"/>
              </a:solidFill>
            </a:endParaRPr>
          </a:p>
        </p:txBody>
      </p:sp>
      <p:sp>
        <p:nvSpPr>
          <p:cNvPr id="22542" name="Прямоугольник 3"/>
          <p:cNvSpPr>
            <a:spLocks noChangeArrowheads="1"/>
          </p:cNvSpPr>
          <p:nvPr/>
        </p:nvSpPr>
        <p:spPr bwMode="auto">
          <a:xfrm>
            <a:off x="-14288" y="4387850"/>
            <a:ext cx="6705601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uk-UA" sz="1800" b="1">
                <a:solidFill>
                  <a:srgbClr val="0000FF"/>
                </a:solidFill>
              </a:rPr>
              <a:t>Оголошення результатів в газеті Хрещатик і на сайті;</a:t>
            </a:r>
            <a:endParaRPr lang="ru-RU" sz="1800" b="1">
              <a:solidFill>
                <a:srgbClr val="0000FF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uk-UA" sz="1800" b="1">
                <a:solidFill>
                  <a:srgbClr val="0000FF"/>
                </a:solidFill>
              </a:rPr>
              <a:t>Направлення переможцю конкурсу акцепту пропозиції.</a:t>
            </a:r>
            <a:endParaRPr lang="ru-RU" sz="1800" b="1">
              <a:solidFill>
                <a:srgbClr val="0000FF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011863" y="1354138"/>
            <a:ext cx="261937" cy="984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284663" y="692150"/>
            <a:ext cx="2663825" cy="5976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uk-UA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uk-UA" sz="2000" b="1" u="sng" dirty="0">
                <a:solidFill>
                  <a:schemeClr val="bg1"/>
                </a:solidFill>
                <a:latin typeface="Arial" charset="0"/>
                <a:cs typeface="Arial" charset="0"/>
              </a:rPr>
              <a:t>Замовник</a:t>
            </a:r>
          </a:p>
          <a:p>
            <a:pPr algn="ctr">
              <a:defRPr/>
            </a:pPr>
            <a:endParaRPr lang="uk-UA" sz="800" b="1" u="sng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 Оформлення права </a:t>
            </a: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    </a:t>
            </a: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користування </a:t>
            </a: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    </a:t>
            </a: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земельною </a:t>
            </a:r>
            <a:endParaRPr lang="en-US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    </a:t>
            </a: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ділянкою</a:t>
            </a:r>
            <a:endParaRPr lang="ru-RU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uk-UA" dirty="0">
              <a:solidFill>
                <a:srgbClr val="FFFFFF"/>
              </a:solidFill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 Збір вихідних </a:t>
            </a:r>
            <a:endParaRPr lang="en-US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   </a:t>
            </a: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даних</a:t>
            </a: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 Розробка ПКД</a:t>
            </a: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 Контроль за </a:t>
            </a: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   </a:t>
            </a: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роботою інвестора</a:t>
            </a:r>
            <a:endParaRPr lang="en-US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en-US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en-US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ru-RU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ru-RU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uk-UA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554" name="AutoShape 3"/>
          <p:cNvSpPr>
            <a:spLocks noChangeArrowheads="1"/>
          </p:cNvSpPr>
          <p:nvPr/>
        </p:nvSpPr>
        <p:spPr bwMode="auto">
          <a:xfrm>
            <a:off x="468313" y="80963"/>
            <a:ext cx="8351837" cy="468312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800" b="1">
                <a:solidFill>
                  <a:schemeClr val="bg1"/>
                </a:solidFill>
              </a:rPr>
              <a:t>Інвестиційний договір</a:t>
            </a:r>
            <a:endParaRPr lang="ru-RU" sz="2800" b="1">
              <a:solidFill>
                <a:schemeClr val="bg1"/>
              </a:solidFill>
            </a:endParaRPr>
          </a:p>
        </p:txBody>
      </p:sp>
      <p:sp>
        <p:nvSpPr>
          <p:cNvPr id="23555" name="AutoShape 4"/>
          <p:cNvSpPr>
            <a:spLocks noChangeArrowheads="1"/>
          </p:cNvSpPr>
          <p:nvPr/>
        </p:nvSpPr>
        <p:spPr bwMode="auto">
          <a:xfrm>
            <a:off x="149225" y="692150"/>
            <a:ext cx="4032250" cy="5994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uk-UA"/>
          </a:p>
          <a:p>
            <a:pPr algn="just"/>
            <a:endParaRPr lang="uk-UA"/>
          </a:p>
          <a:p>
            <a:pPr algn="just"/>
            <a:endParaRPr lang="uk-UA" sz="2000" b="1">
              <a:solidFill>
                <a:schemeClr val="bg1"/>
              </a:solidFill>
            </a:endParaRPr>
          </a:p>
          <a:p>
            <a:pPr algn="just"/>
            <a:endParaRPr lang="uk-UA" sz="2000" b="1">
              <a:solidFill>
                <a:schemeClr val="bg1"/>
              </a:solidFill>
            </a:endParaRPr>
          </a:p>
          <a:p>
            <a:pPr algn="just"/>
            <a:endParaRPr lang="uk-UA" sz="2000" b="1">
              <a:solidFill>
                <a:schemeClr val="bg1"/>
              </a:solidFill>
            </a:endParaRPr>
          </a:p>
          <a:p>
            <a:pPr algn="just"/>
            <a:r>
              <a:rPr lang="en-US" sz="2000" b="1">
                <a:solidFill>
                  <a:schemeClr val="bg1"/>
                </a:solidFill>
              </a:rPr>
              <a:t>               </a:t>
            </a:r>
            <a:r>
              <a:rPr lang="uk-UA" sz="2000" b="1" u="sng">
                <a:solidFill>
                  <a:schemeClr val="bg1"/>
                </a:solidFill>
              </a:rPr>
              <a:t>Інвестор</a:t>
            </a:r>
          </a:p>
          <a:p>
            <a:pPr algn="just"/>
            <a:endParaRPr lang="uk-UA" sz="500" b="1">
              <a:solidFill>
                <a:schemeClr val="bg1"/>
              </a:solidFill>
            </a:endParaRPr>
          </a:p>
          <a:p>
            <a:pPr algn="just"/>
            <a:endParaRPr lang="uk-UA" sz="200" b="1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1700" b="1">
                <a:solidFill>
                  <a:schemeClr val="bg1"/>
                </a:solidFill>
              </a:rPr>
              <a:t> Фінансування робіт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700" b="1">
                <a:solidFill>
                  <a:schemeClr val="bg1"/>
                </a:solidFill>
              </a:rPr>
              <a:t> Сплата організатору конкурсу </a:t>
            </a:r>
          </a:p>
          <a:p>
            <a:pPr algn="just"/>
            <a:r>
              <a:rPr lang="uk-UA" sz="1700" b="1">
                <a:solidFill>
                  <a:schemeClr val="bg1"/>
                </a:solidFill>
              </a:rPr>
              <a:t>   коштів на створення соціальної</a:t>
            </a:r>
          </a:p>
          <a:p>
            <a:pPr algn="just"/>
            <a:r>
              <a:rPr lang="uk-UA" sz="1700" b="1">
                <a:solidFill>
                  <a:schemeClr val="bg1"/>
                </a:solidFill>
              </a:rPr>
              <a:t>   та інженерно-транспортної </a:t>
            </a:r>
          </a:p>
          <a:p>
            <a:pPr algn="just"/>
            <a:r>
              <a:rPr lang="uk-UA" sz="1700" b="1">
                <a:solidFill>
                  <a:schemeClr val="bg1"/>
                </a:solidFill>
              </a:rPr>
              <a:t>   інфраструктури міста Києва 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700" b="1">
                <a:solidFill>
                  <a:schemeClr val="bg1"/>
                </a:solidFill>
              </a:rPr>
              <a:t> Компенсація замовнику </a:t>
            </a:r>
          </a:p>
          <a:p>
            <a:pPr algn="just"/>
            <a:r>
              <a:rPr lang="uk-UA" sz="1700" b="1">
                <a:solidFill>
                  <a:schemeClr val="bg1"/>
                </a:solidFill>
              </a:rPr>
              <a:t>    підготовчих робіт  витрат, </a:t>
            </a:r>
          </a:p>
          <a:p>
            <a:pPr algn="just"/>
            <a:r>
              <a:rPr lang="uk-UA" sz="1700" b="1">
                <a:solidFill>
                  <a:schemeClr val="bg1"/>
                </a:solidFill>
              </a:rPr>
              <a:t>    пов’язаних із виконанням </a:t>
            </a:r>
          </a:p>
          <a:p>
            <a:pPr algn="just"/>
            <a:r>
              <a:rPr lang="uk-UA" sz="1700" b="1">
                <a:solidFill>
                  <a:schemeClr val="bg1"/>
                </a:solidFill>
              </a:rPr>
              <a:t>    підготовчих робіт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700" b="1">
                <a:solidFill>
                  <a:schemeClr val="bg1"/>
                </a:solidFill>
              </a:rPr>
              <a:t> Погодження дій Замовника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700" b="1">
                <a:solidFill>
                  <a:schemeClr val="bg1"/>
                </a:solidFill>
              </a:rPr>
              <a:t> Виконання функцій Замовника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700" b="1">
                <a:solidFill>
                  <a:schemeClr val="bg1"/>
                </a:solidFill>
              </a:rPr>
              <a:t> Оформлення права власності</a:t>
            </a:r>
          </a:p>
          <a:p>
            <a:pPr algn="just"/>
            <a:r>
              <a:rPr lang="uk-UA" sz="1700" b="1">
                <a:solidFill>
                  <a:schemeClr val="bg1"/>
                </a:solidFill>
              </a:rPr>
              <a:t>   на об</a:t>
            </a:r>
            <a:r>
              <a:rPr lang="en-US" sz="1700" b="1">
                <a:solidFill>
                  <a:schemeClr val="bg1"/>
                </a:solidFill>
              </a:rPr>
              <a:t>’</a:t>
            </a:r>
            <a:r>
              <a:rPr lang="uk-UA" sz="1700" b="1">
                <a:solidFill>
                  <a:schemeClr val="bg1"/>
                </a:solidFill>
              </a:rPr>
              <a:t>єкт (частину) після </a:t>
            </a:r>
          </a:p>
          <a:p>
            <a:pPr algn="just"/>
            <a:r>
              <a:rPr lang="uk-UA" sz="1700" b="1">
                <a:solidFill>
                  <a:schemeClr val="bg1"/>
                </a:solidFill>
              </a:rPr>
              <a:t>   введення в експлуатацію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700" b="1">
                <a:solidFill>
                  <a:schemeClr val="bg1"/>
                </a:solidFill>
              </a:rPr>
              <a:t> Отримання дозвільної та </a:t>
            </a:r>
          </a:p>
          <a:p>
            <a:pPr algn="just"/>
            <a:r>
              <a:rPr lang="uk-UA" sz="1700" b="1">
                <a:solidFill>
                  <a:schemeClr val="bg1"/>
                </a:solidFill>
              </a:rPr>
              <a:t>   погоджувальної документації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700" b="1">
                <a:solidFill>
                  <a:schemeClr val="bg1"/>
                </a:solidFill>
              </a:rPr>
              <a:t>Оформлення права власності</a:t>
            </a:r>
          </a:p>
          <a:p>
            <a:pPr algn="just"/>
            <a:r>
              <a:rPr lang="uk-UA" sz="1700" b="1">
                <a:solidFill>
                  <a:schemeClr val="bg1"/>
                </a:solidFill>
              </a:rPr>
              <a:t>   користування зем. ділянкою</a:t>
            </a:r>
          </a:p>
          <a:p>
            <a:pPr algn="just"/>
            <a:r>
              <a:rPr lang="uk-UA" sz="1700" b="1">
                <a:solidFill>
                  <a:schemeClr val="bg1"/>
                </a:solidFill>
              </a:rPr>
              <a:t>   після введення в експлуатацію</a:t>
            </a:r>
          </a:p>
          <a:p>
            <a:pPr algn="just">
              <a:buFont typeface="Wingdings" pitchFamily="2" charset="2"/>
              <a:buChar char="ü"/>
            </a:pPr>
            <a:r>
              <a:rPr lang="uk-UA" sz="1700" b="1">
                <a:solidFill>
                  <a:schemeClr val="bg1"/>
                </a:solidFill>
              </a:rPr>
              <a:t> Будівництво</a:t>
            </a:r>
            <a:endParaRPr lang="ru-RU" sz="1700" b="1">
              <a:solidFill>
                <a:schemeClr val="bg1"/>
              </a:solidFill>
            </a:endParaRPr>
          </a:p>
          <a:p>
            <a:pPr algn="just"/>
            <a:endParaRPr lang="uk-UA" sz="1700"/>
          </a:p>
          <a:p>
            <a:pPr algn="just"/>
            <a:endParaRPr lang="uk-UA" sz="1700"/>
          </a:p>
          <a:p>
            <a:pPr algn="just"/>
            <a:endParaRPr lang="uk-UA" sz="1700"/>
          </a:p>
          <a:p>
            <a:pPr algn="just"/>
            <a:endParaRPr lang="uk-UA" sz="1700"/>
          </a:p>
          <a:p>
            <a:pPr algn="just"/>
            <a:endParaRPr lang="uk-UA" sz="1700"/>
          </a:p>
          <a:p>
            <a:pPr algn="just"/>
            <a:endParaRPr lang="ru-RU" sz="170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065963" y="709613"/>
            <a:ext cx="2016125" cy="5976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uk-UA" sz="2000" b="1" u="sng" dirty="0">
                <a:solidFill>
                  <a:schemeClr val="bg1"/>
                </a:solidFill>
                <a:latin typeface="Arial" charset="0"/>
                <a:cs typeface="Arial" charset="0"/>
              </a:rPr>
              <a:t>ДЕІ</a:t>
            </a:r>
          </a:p>
          <a:p>
            <a:pPr algn="ctr">
              <a:defRPr/>
            </a:pPr>
            <a:endParaRPr lang="uk-UA" sz="800" b="1" u="sng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 Здійснення </a:t>
            </a: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  </a:t>
            </a: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моніторингу </a:t>
            </a: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  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  </a:t>
            </a: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за реалізацією</a:t>
            </a:r>
          </a:p>
          <a:p>
            <a:pPr>
              <a:defRPr/>
            </a:pP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  проекту</a:t>
            </a: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 Координація   </a:t>
            </a:r>
          </a:p>
          <a:p>
            <a:pPr>
              <a:buFont typeface="Wingdings" pitchFamily="2" charset="2"/>
              <a:buNone/>
              <a:defRPr/>
            </a:pP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   дій  </a:t>
            </a:r>
          </a:p>
          <a:p>
            <a:pPr>
              <a:buFont typeface="Wingdings" pitchFamily="2" charset="2"/>
              <a:buNone/>
              <a:defRPr/>
            </a:pP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   структурних  </a:t>
            </a:r>
          </a:p>
          <a:p>
            <a:pPr>
              <a:buFont typeface="Wingdings" pitchFamily="2" charset="2"/>
              <a:buNone/>
              <a:defRPr/>
            </a:pP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   підрозділів  </a:t>
            </a:r>
          </a:p>
          <a:p>
            <a:pPr>
              <a:buFont typeface="Wingdings" pitchFamily="2" charset="2"/>
              <a:buNone/>
              <a:defRPr/>
            </a:pPr>
            <a:r>
              <a:rPr lang="uk-UA" b="1" dirty="0">
                <a:solidFill>
                  <a:schemeClr val="bg1"/>
                </a:solidFill>
                <a:latin typeface="Arial" charset="0"/>
                <a:cs typeface="Arial" charset="0"/>
              </a:rPr>
              <a:t>   КМДА</a:t>
            </a: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ru-RU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uk-UA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uk-UA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2673</TotalTime>
  <Words>671</Words>
  <Application>Microsoft Office PowerPoint</Application>
  <PresentationFormat>Экран (4:3)</PresentationFormat>
  <Paragraphs>247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Візуалізація та детальний опис проекту Фотофіксація поточного стану, місцезнаходження об`єкту на мапі, макеті, і т.інш.</dc:title>
  <dc:creator>Jenya</dc:creator>
  <cp:lastModifiedBy>Economvid6</cp:lastModifiedBy>
  <cp:revision>199</cp:revision>
  <cp:lastPrinted>2013-03-20T09:15:59Z</cp:lastPrinted>
  <dcterms:modified xsi:type="dcterms:W3CDTF">2015-02-24T14:45:12Z</dcterms:modified>
</cp:coreProperties>
</file>