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1" r:id="rId1"/>
  </p:sldMasterIdLst>
  <p:notesMasterIdLst>
    <p:notesMasterId r:id="rId38"/>
  </p:notesMasterIdLst>
  <p:sldIdLst>
    <p:sldId id="341" r:id="rId2"/>
    <p:sldId id="342" r:id="rId3"/>
    <p:sldId id="327" r:id="rId4"/>
    <p:sldId id="345" r:id="rId5"/>
    <p:sldId id="383" r:id="rId6"/>
    <p:sldId id="280" r:id="rId7"/>
    <p:sldId id="384" r:id="rId8"/>
    <p:sldId id="349" r:id="rId9"/>
    <p:sldId id="377" r:id="rId10"/>
    <p:sldId id="366" r:id="rId11"/>
    <p:sldId id="373" r:id="rId12"/>
    <p:sldId id="375" r:id="rId13"/>
    <p:sldId id="354" r:id="rId14"/>
    <p:sldId id="364" r:id="rId15"/>
    <p:sldId id="350" r:id="rId16"/>
    <p:sldId id="371" r:id="rId17"/>
    <p:sldId id="351" r:id="rId18"/>
    <p:sldId id="365" r:id="rId19"/>
    <p:sldId id="352" r:id="rId20"/>
    <p:sldId id="367" r:id="rId21"/>
    <p:sldId id="347" r:id="rId22"/>
    <p:sldId id="390" r:id="rId23"/>
    <p:sldId id="388" r:id="rId24"/>
    <p:sldId id="356" r:id="rId25"/>
    <p:sldId id="393" r:id="rId26"/>
    <p:sldId id="381" r:id="rId27"/>
    <p:sldId id="294" r:id="rId28"/>
    <p:sldId id="391" r:id="rId29"/>
    <p:sldId id="392" r:id="rId30"/>
    <p:sldId id="272" r:id="rId31"/>
    <p:sldId id="386" r:id="rId32"/>
    <p:sldId id="358" r:id="rId33"/>
    <p:sldId id="380" r:id="rId34"/>
    <p:sldId id="355" r:id="rId35"/>
    <p:sldId id="379" r:id="rId36"/>
    <p:sldId id="279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вров Вячеслав Сергійович" initials="ЛВС" lastIdx="1" clrIdx="0">
    <p:extLst>
      <p:ext uri="{19B8F6BF-5375-455C-9EA6-DF929625EA0E}">
        <p15:presenceInfo xmlns:p15="http://schemas.microsoft.com/office/powerpoint/2012/main" userId="Лавров Вячеслав Сергійович" providerId="None"/>
      </p:ext>
    </p:extLst>
  </p:cmAuthor>
  <p:cmAuthor id="2" name="Ващенко Віта Володимирівна" initials="ВВВ" lastIdx="1" clrIdx="1">
    <p:extLst>
      <p:ext uri="{19B8F6BF-5375-455C-9EA6-DF929625EA0E}">
        <p15:presenceInfo xmlns:p15="http://schemas.microsoft.com/office/powerpoint/2012/main" userId="S-1-5-21-3337810436-229974818-1843409904-8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DFF"/>
    <a:srgbClr val="8CF3FE"/>
    <a:srgbClr val="002263"/>
    <a:srgbClr val="FCFDFE"/>
    <a:srgbClr val="FFF3CD"/>
    <a:srgbClr val="FEFFE5"/>
    <a:srgbClr val="F4FDB1"/>
    <a:srgbClr val="D9E2F3"/>
    <a:srgbClr val="001C5A"/>
    <a:srgbClr val="E2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Помірний стиль 3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ітлий стиль 1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2" autoAdjust="0"/>
    <p:restoredTop sz="94595" autoAdjust="0"/>
  </p:normalViewPr>
  <p:slideViewPr>
    <p:cSldViewPr snapToGrid="0">
      <p:cViewPr varScale="1">
        <p:scale>
          <a:sx n="81" d="100"/>
          <a:sy n="81" d="100"/>
        </p:scale>
        <p:origin x="96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60338967517444E-2"/>
          <c:y val="5.2340065943382773E-2"/>
          <c:w val="0.87926813457363318"/>
          <c:h val="0.80471335211729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Планові призначення 2024 року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9370343919009534E-3"/>
                  <c:y val="-4.8003058081495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89-4B63-AEDF-AFEB6127A7CE}"/>
                </c:ext>
              </c:extLst>
            </c:dLbl>
            <c:dLbl>
              <c:idx val="1"/>
              <c:layout>
                <c:manualLayout>
                  <c:x val="-1.2109207751710729E-2"/>
                  <c:y val="-2.47516971547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9-4B63-AEDF-AFEB6127A7CE}"/>
                </c:ext>
              </c:extLst>
            </c:dLbl>
            <c:dLbl>
              <c:idx val="2"/>
              <c:layout>
                <c:manualLayout>
                  <c:x val="-3.5396574131291852E-2"/>
                  <c:y val="-3.709709093696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89-4B63-AEDF-AFEB6127A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Видатки району</c:v>
                </c:pt>
                <c:pt idx="1">
                  <c:v>Загальний фонд</c:v>
                </c:pt>
                <c:pt idx="2">
                  <c:v>Спеціальний фонд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3595873.9010000001</c:v>
                </c:pt>
                <c:pt idx="1">
                  <c:v>2961034.1</c:v>
                </c:pt>
                <c:pt idx="2">
                  <c:v>634839.80099999998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9-4B63-AEDF-AFEB6127A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Граничний обсяг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223296800196463E-2"/>
                  <c:y val="-2.948592337374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89-4B63-AEDF-AFEB6127A7CE}"/>
                </c:ext>
              </c:extLst>
            </c:dLbl>
            <c:dLbl>
              <c:idx val="1"/>
              <c:layout>
                <c:manualLayout>
                  <c:x val="1.7111745052708481E-2"/>
                  <c:y val="-2.070961072820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89-4B63-AEDF-AFEB6127A7CE}"/>
                </c:ext>
              </c:extLst>
            </c:dLbl>
            <c:dLbl>
              <c:idx val="2"/>
              <c:layout>
                <c:manualLayout>
                  <c:x val="-9.9204821220729173E-3"/>
                  <c:y val="-6.497563735255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89-4B63-AEDF-AFEB6127A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Видатки району</c:v>
                </c:pt>
                <c:pt idx="1">
                  <c:v>Загальний фонд</c:v>
                </c:pt>
                <c:pt idx="2">
                  <c:v>Спеціальний фонд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3220777.2180000003</c:v>
                </c:pt>
                <c:pt idx="1">
                  <c:v>2918993.1</c:v>
                </c:pt>
                <c:pt idx="2">
                  <c:v>301784.11800000002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89-4B63-AEDF-AFEB6127A7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88087552"/>
        <c:axId val="88113920"/>
        <c:axId val="0"/>
      </c:bar3DChart>
      <c:catAx>
        <c:axId val="8808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8113920"/>
        <c:crossesAt val="0"/>
        <c:auto val="1"/>
        <c:lblAlgn val="ctr"/>
        <c:lblOffset val="100"/>
        <c:tickLblSkip val="1"/>
        <c:noMultiLvlLbl val="0"/>
      </c:catAx>
      <c:valAx>
        <c:axId val="88113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88087552"/>
        <c:crossesAt val="1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957046746771828"/>
          <c:y val="7.0318390801126299E-2"/>
          <c:w val="0.6204295771549404"/>
          <c:h val="0.8153220266864249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1.4618405978762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26-41F4-88ED-393312E8D926}"/>
                </c:ext>
              </c:extLst>
            </c:dLbl>
            <c:dLbl>
              <c:idx val="1"/>
              <c:layout>
                <c:manualLayout>
                  <c:x val="1.7875835901839984E-2"/>
                  <c:y val="-7.96393181930922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6-41F4-88ED-393312E8D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Заробітна плата з нарахуванням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7D26-41F4-88ED-393312E8D92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 Забезпечено граничним обсягом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-7.1313388566388481E-4"/>
                  <c:y val="1.74210363355154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6-41F4-88ED-393312E8D926}"/>
                </c:ext>
              </c:extLst>
            </c:dLbl>
            <c:dLbl>
              <c:idx val="1"/>
              <c:layout>
                <c:manualLayout>
                  <c:x val="6.5344882322862915E-3"/>
                  <c:y val="2.1720064961806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26-41F4-88ED-393312E8D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Заробітна плата з нарахуванням</c:v>
                </c:pt>
              </c:strCache>
            </c:strRef>
          </c:cat>
          <c:val>
            <c:numRef>
              <c:f>Аркуш1!$C$2:$C$4</c:f>
              <c:numCache>
                <c:formatCode>#\ ##0.0</c:formatCode>
                <c:ptCount val="3"/>
                <c:pt idx="0">
                  <c:v>3838.8989999999999</c:v>
                </c:pt>
                <c:pt idx="1">
                  <c:v>3344.1759999999999</c:v>
                </c:pt>
                <c:pt idx="2">
                  <c:v>38048.722000000002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26-41F4-88ED-393312E8D92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Обрахована потреба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1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2887681893963287E-4"/>
                  <c:y val="1.173100599706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26-41F4-88ED-393312E8D926}"/>
                </c:ext>
              </c:extLst>
            </c:dLbl>
            <c:dLbl>
              <c:idx val="1"/>
              <c:layout>
                <c:manualLayout>
                  <c:x val="7.9349405011788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26-41F4-88ED-393312E8D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Заробітна плата з нарахуванням</c:v>
                </c:pt>
              </c:strCache>
            </c:strRef>
          </c:cat>
          <c:val>
            <c:numRef>
              <c:f>Аркуш1!$D$2:$D$4</c:f>
              <c:numCache>
                <c:formatCode>#\ ##0.0</c:formatCode>
                <c:ptCount val="3"/>
                <c:pt idx="0">
                  <c:v>4325.8580000000002</c:v>
                </c:pt>
                <c:pt idx="1">
                  <c:v>3344.1759999999999</c:v>
                </c:pt>
                <c:pt idx="2">
                  <c:v>42072.930999999997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26-41F4-88ED-393312E8D9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433664"/>
        <c:axId val="98124160"/>
        <c:axId val="0"/>
      </c:bar3DChart>
      <c:catAx>
        <c:axId val="984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124160"/>
        <c:crosses val="autoZero"/>
        <c:auto val="1"/>
        <c:lblAlgn val="ctr"/>
        <c:lblOffset val="100"/>
        <c:noMultiLvlLbl val="0"/>
      </c:catAx>
      <c:valAx>
        <c:axId val="98124160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4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48938777593968197"/>
          <c:y val="1.704688261845486E-2"/>
          <c:w val="0.49824420295556743"/>
          <c:h val="4.3605791510585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98122446124723"/>
          <c:y val="5.7682940765342708E-2"/>
          <c:w val="0.65747280223461602"/>
          <c:h val="0.8382321441321369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Планові призначення 2024 року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Власні надходженн</c:v>
                </c:pt>
                <c:pt idx="1">
                  <c:v>Придбання житлових приміщень для ДБСТ</c:v>
                </c:pt>
                <c:pt idx="2">
                  <c:v>Придбання обладнання</c:v>
                </c:pt>
                <c:pt idx="3">
                  <c:v>Часткове відшкодування вартості придбаних генераторів</c:v>
                </c:pt>
                <c:pt idx="4">
                  <c:v>Капітальний ремонт</c:v>
                </c:pt>
                <c:pt idx="5">
                  <c:v>Капітальні вкладення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 formatCode="#\ ##0.0">
                  <c:v>214991.95</c:v>
                </c:pt>
                <c:pt idx="2" formatCode="#\ ##0.0">
                  <c:v>70284.800000000003</c:v>
                </c:pt>
                <c:pt idx="3" formatCode="#\ ##0.0">
                  <c:v>3864.078</c:v>
                </c:pt>
                <c:pt idx="4" formatCode="#\ ##0.0">
                  <c:v>320254.42300000001</c:v>
                </c:pt>
                <c:pt idx="5" formatCode="#\ ##0.0">
                  <c:v>240717.5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87-43D4-8F4D-368B925123D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Обрахована потреба на 2025 рік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metal">
              <a:bevelT w="38100" h="57150" prst="angle"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618405978762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87-43D4-8F4D-368B925123D9}"/>
                </c:ext>
              </c:extLst>
            </c:dLbl>
            <c:dLbl>
              <c:idx val="2"/>
              <c:layout>
                <c:manualLayout>
                  <c:x val="-8.2884169589858905E-3"/>
                  <c:y val="-4.6146352612275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1D-4F84-9C7E-81B616407B7B}"/>
                </c:ext>
              </c:extLst>
            </c:dLbl>
            <c:dLbl>
              <c:idx val="4"/>
              <c:layout>
                <c:manualLayout>
                  <c:x val="1.60812721046779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0-47C6-A601-A06671293668}"/>
                </c:ext>
              </c:extLst>
            </c:dLbl>
            <c:dLbl>
              <c:idx val="5"/>
              <c:layout>
                <c:manualLayout>
                  <c:x val="2.2435734624616625E-2"/>
                  <c:y val="-3.4608565687265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2682617522356"/>
                      <c:h val="2.9491879604529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1D-4F84-9C7E-81B616407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Власні надходженн</c:v>
                </c:pt>
                <c:pt idx="1">
                  <c:v>Придбання житлових приміщень для ДБСТ</c:v>
                </c:pt>
                <c:pt idx="2">
                  <c:v>Придбання обладнання</c:v>
                </c:pt>
                <c:pt idx="3">
                  <c:v>Часткове відшкодування вартості придбаних генераторів</c:v>
                </c:pt>
                <c:pt idx="4">
                  <c:v>Капітальний ремонт</c:v>
                </c:pt>
                <c:pt idx="5">
                  <c:v>Капітальні вкладення</c:v>
                </c:pt>
              </c:strCache>
            </c:strRef>
          </c:cat>
          <c:val>
            <c:numRef>
              <c:f>Аркуш1!$C$2:$C$7</c:f>
              <c:numCache>
                <c:formatCode>#\ ##0.0</c:formatCode>
                <c:ptCount val="6"/>
                <c:pt idx="0">
                  <c:v>233077.48699999999</c:v>
                </c:pt>
                <c:pt idx="1">
                  <c:v>27600</c:v>
                </c:pt>
                <c:pt idx="2">
                  <c:v>9037.44</c:v>
                </c:pt>
                <c:pt idx="3">
                  <c:v>7367.2560000000003</c:v>
                </c:pt>
                <c:pt idx="4">
                  <c:v>575996.34600000002</c:v>
                </c:pt>
                <c:pt idx="5">
                  <c:v>985047.99100000004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687-43D4-8F4D-368B925123D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Граничний обсяг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5.5082624478870121E-3"/>
                  <c:y val="-8.46006691416867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1D-4F84-9C7E-81B616407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Власні надходженн</c:v>
                </c:pt>
                <c:pt idx="1">
                  <c:v>Придбання житлових приміщень для ДБСТ</c:v>
                </c:pt>
                <c:pt idx="2">
                  <c:v>Придбання обладнання</c:v>
                </c:pt>
                <c:pt idx="3">
                  <c:v>Часткове відшкодування вартості придбаних генераторів</c:v>
                </c:pt>
                <c:pt idx="4">
                  <c:v>Капітальний ремонт</c:v>
                </c:pt>
                <c:pt idx="5">
                  <c:v>Капітальні вкладення</c:v>
                </c:pt>
              </c:strCache>
            </c:strRef>
          </c:cat>
          <c:val>
            <c:numRef>
              <c:f>Аркуш1!$D$2:$D$7</c:f>
              <c:numCache>
                <c:formatCode>#\ ##0.0</c:formatCode>
                <c:ptCount val="6"/>
                <c:pt idx="0">
                  <c:v>233077.48699999999</c:v>
                </c:pt>
                <c:pt idx="1">
                  <c:v>27600</c:v>
                </c:pt>
                <c:pt idx="2">
                  <c:v>9037.44</c:v>
                </c:pt>
                <c:pt idx="3">
                  <c:v>7367.2560000000003</c:v>
                </c:pt>
                <c:pt idx="4">
                  <c:v>265146.67800000001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F-4B45-A1C5-0949B6815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8433664"/>
        <c:axId val="98124160"/>
        <c:axId val="0"/>
      </c:bar3DChart>
      <c:catAx>
        <c:axId val="9843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124160"/>
        <c:crosses val="autoZero"/>
        <c:auto val="1"/>
        <c:lblAlgn val="ctr"/>
        <c:lblOffset val="100"/>
        <c:noMultiLvlLbl val="0"/>
      </c:catAx>
      <c:valAx>
        <c:axId val="9812416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4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2811011750875"/>
          <c:y val="0.93893929156628164"/>
          <c:w val="0.76171885546547036"/>
          <c:h val="5.288135827246950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i="1">
                <a:latin typeface="Bahnschrift" panose="020B0502040204020203" pitchFamily="34" charset="0"/>
              </a:defRPr>
            </a:pP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Видатки загального фонду</a:t>
            </a:r>
          </a:p>
        </c:rich>
      </c:tx>
      <c:layout>
        <c:manualLayout>
          <c:xMode val="edge"/>
          <c:yMode val="edge"/>
          <c:x val="0.2576931259001462"/>
          <c:y val="1.8335275674799905E-2"/>
        </c:manualLayout>
      </c:layout>
      <c:overlay val="0"/>
    </c:title>
    <c:autoTitleDeleted val="0"/>
    <c:view3D>
      <c:rotX val="22"/>
      <c:rotY val="24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19303562644268E-2"/>
          <c:y val="4.5290089189540174E-2"/>
          <c:w val="0.95838069643735568"/>
          <c:h val="0.839788331229404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Планові призначення 2024 року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8359677638036769E-2"/>
                  <c:y val="-2.31811892862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BF-41E8-A979-4C22B20DB476}"/>
                </c:ext>
              </c:extLst>
            </c:dLbl>
            <c:spPr>
              <a:noFill/>
              <a:effectLst/>
            </c:spPr>
            <c:txPr>
              <a:bodyPr rot="0" vert="horz"/>
              <a:lstStyle/>
              <a:p>
                <a:pPr>
                  <a:defRPr sz="1600" b="1" i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2961034.1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F-41E8-A979-4C22B20DB4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Обрахована потреба на 2025 рік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726392727180339"/>
                  <c:y val="8.216435195830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BF-41E8-A979-4C22B20DB476}"/>
                </c:ext>
              </c:extLst>
            </c:dLbl>
            <c:spPr>
              <a:noFill/>
              <a:effectLst/>
            </c:spPr>
            <c:txPr>
              <a:bodyPr rot="0" vert="horz"/>
              <a:lstStyle/>
              <a:p>
                <a:pPr>
                  <a:defRPr sz="1600" b="1" i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3087364.5839999998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F-41E8-A979-4C22B20DB4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Граничний обсяг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074282632470611E-2"/>
                  <c:y val="-1.165617587121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6294433028651"/>
                      <c:h val="6.48493930327944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80-439A-868F-F32B1A759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 i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2918993.1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0-439A-868F-F32B1A7594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Додаткова потреба на 2025 рік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3919187813038139E-2"/>
                  <c:y val="-7.630389877190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75-497E-ADA2-53DC35EFA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#\ ##0.0</c:formatCode>
                <c:ptCount val="1"/>
                <c:pt idx="0">
                  <c:v>168371.48399999971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E-4236-9CFB-6C6121BF3D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087552"/>
        <c:axId val="88113920"/>
        <c:axId val="434454456"/>
      </c:bar3DChart>
      <c:catAx>
        <c:axId val="8808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txPr>
          <a:bodyPr rot="0" vert="horz"/>
          <a:lstStyle/>
          <a:p>
            <a:pPr>
              <a:defRPr sz="1100" b="1" normalizeH="1" baseline="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uk-UA"/>
          </a:p>
        </c:txPr>
        <c:crossAx val="88113920"/>
        <c:crossesAt val="0"/>
        <c:auto val="1"/>
        <c:lblAlgn val="ctr"/>
        <c:lblOffset val="100"/>
        <c:noMultiLvlLbl val="0"/>
      </c:catAx>
      <c:valAx>
        <c:axId val="8811392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88087552"/>
        <c:crossesAt val="1"/>
        <c:crossBetween val="between"/>
      </c:valAx>
      <c:serAx>
        <c:axId val="434454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uk-UA"/>
          </a:p>
        </c:txPr>
        <c:crossAx val="88113920"/>
        <c:crosses val="autoZero"/>
      </c:serAx>
      <c:spPr>
        <a:solidFill>
          <a:schemeClr val="bg1"/>
        </a:solidFill>
      </c:spPr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uk-UA"/>
          </a:p>
        </c:txPr>
      </c:legendEntry>
      <c:layout>
        <c:manualLayout>
          <c:xMode val="edge"/>
          <c:yMode val="edge"/>
          <c:x val="0"/>
          <c:y val="0.93248269194573119"/>
          <c:w val="0.98822459258936268"/>
          <c:h val="6.751733863782125E-2"/>
        </c:manualLayout>
      </c:layout>
      <c:overlay val="0"/>
      <c:txPr>
        <a:bodyPr/>
        <a:lstStyle/>
        <a:p>
          <a:pPr>
            <a:defRPr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9164601390544"/>
          <c:y val="0.11184090573063186"/>
          <c:w val="0.58293859347997912"/>
          <c:h val="0.86838569440971169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2 918 993,1</c:v>
                </c:pt>
              </c:strCache>
            </c:strRef>
          </c:tx>
          <c:explosion val="1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B-4E9E-B4D1-5564D12808D0}"/>
              </c:ext>
            </c:extLst>
          </c:dPt>
          <c:dPt>
            <c:idx val="1"/>
            <c:bubble3D val="0"/>
            <c:explosion val="17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90-4A44-BC86-5E93F32BAB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90-4A44-BC86-5E93F32BAB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90-4A44-BC86-5E93F32BAB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90-4A44-BC86-5E93F32BAB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90-4A44-BC86-5E93F32BAB4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90-4A44-BC86-5E93F32BAB44}"/>
              </c:ext>
            </c:extLst>
          </c:dPt>
          <c:dLbls>
            <c:dLbl>
              <c:idx val="0"/>
              <c:layout>
                <c:manualLayout>
                  <c:x val="3.8596033665117151E-2"/>
                  <c:y val="4.915981371332937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B-4E9E-B4D1-5564D12808D0}"/>
                </c:ext>
              </c:extLst>
            </c:dLbl>
            <c:dLbl>
              <c:idx val="1"/>
              <c:layout>
                <c:manualLayout>
                  <c:x val="0.45743106384622301"/>
                  <c:y val="-1.455134104482675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90-4A44-BC86-5E93F32BAB44}"/>
                </c:ext>
              </c:extLst>
            </c:dLbl>
            <c:dLbl>
              <c:idx val="2"/>
              <c:layout>
                <c:manualLayout>
                  <c:x val="-0.14972386700068321"/>
                  <c:y val="-8.336328510315528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90-4A44-BC86-5E93F32BAB44}"/>
                </c:ext>
              </c:extLst>
            </c:dLbl>
            <c:dLbl>
              <c:idx val="3"/>
              <c:layout>
                <c:manualLayout>
                  <c:x val="-7.9807920947928251E-3"/>
                  <c:y val="-0.1059095740701758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90-4A44-BC86-5E93F32BAB44}"/>
                </c:ext>
              </c:extLst>
            </c:dLbl>
            <c:dLbl>
              <c:idx val="4"/>
              <c:layout>
                <c:manualLayout>
                  <c:x val="1.7376577424410795E-2"/>
                  <c:y val="-6.927905249185389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90-4A44-BC86-5E93F32BAB44}"/>
                </c:ext>
              </c:extLst>
            </c:dLbl>
            <c:dLbl>
              <c:idx val="5"/>
              <c:layout>
                <c:manualLayout>
                  <c:x val="3.6267155746379627E-2"/>
                  <c:y val="-4.307835765718590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90-4A44-BC86-5E93F32BAB44}"/>
                </c:ext>
              </c:extLst>
            </c:dLbl>
            <c:dLbl>
              <c:idx val="6"/>
              <c:layout>
                <c:manualLayout>
                  <c:x val="3.832643140380735E-2"/>
                  <c:y val="1.273857758958130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90-4A44-BC86-5E93F32BAB44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Аркуш1!$A$2:$A$8</c:f>
              <c:strCache>
                <c:ptCount val="7"/>
                <c:pt idx="0">
                  <c:v>Державне управління 6,0%</c:v>
                </c:pt>
                <c:pt idx="1">
                  <c:v>Освіта 88,4%</c:v>
                </c:pt>
                <c:pt idx="2">
                  <c:v>Соціальний захист та соціальне забезпечення 1,6%</c:v>
                </c:pt>
                <c:pt idx="3">
                  <c:v>Молодіжні програми 0,8%</c:v>
                </c:pt>
                <c:pt idx="4">
                  <c:v>Культура 1,6%</c:v>
                </c:pt>
                <c:pt idx="5">
                  <c:v>Фізична культура 3,1%</c:v>
                </c:pt>
                <c:pt idx="6">
                  <c:v>Житлове господартво 0,1%</c:v>
                </c:pt>
              </c:strCache>
            </c:strRef>
          </c:cat>
          <c:val>
            <c:numRef>
              <c:f>Аркуш1!$B$2:$B$8</c:f>
              <c:numCache>
                <c:formatCode>#\ ##0.0</c:formatCode>
                <c:ptCount val="7"/>
                <c:pt idx="0">
                  <c:v>174462.74900000001</c:v>
                </c:pt>
                <c:pt idx="1">
                  <c:v>2580475.1230000006</c:v>
                </c:pt>
                <c:pt idx="2">
                  <c:v>46148.159</c:v>
                </c:pt>
                <c:pt idx="3">
                  <c:v>23662.634999999998</c:v>
                </c:pt>
                <c:pt idx="4">
                  <c:v>46083.404999999999</c:v>
                </c:pt>
                <c:pt idx="5">
                  <c:v>45231.8</c:v>
                </c:pt>
                <c:pt idx="6">
                  <c:v>2929.181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B-4E9E-B4D1-5564D12808D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7E-4778-A996-C9F64A82899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7E-4778-A996-C9F64A82899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7E-4778-A996-C9F64A82899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7E-4778-A996-C9F64A82899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F7E-4778-A996-C9F64A82899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F7E-4778-A996-C9F64A82899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F7E-4778-A996-C9F64A828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Аркуш1!$A$2:$A$8</c:f>
              <c:strCache>
                <c:ptCount val="7"/>
                <c:pt idx="0">
                  <c:v>Державне управління 6,0%</c:v>
                </c:pt>
                <c:pt idx="1">
                  <c:v>Освіта 88,4%</c:v>
                </c:pt>
                <c:pt idx="2">
                  <c:v>Соціальний захист та соціальне забезпечення 1,6%</c:v>
                </c:pt>
                <c:pt idx="3">
                  <c:v>Молодіжні програми 0,8%</c:v>
                </c:pt>
                <c:pt idx="4">
                  <c:v>Культура 1,6%</c:v>
                </c:pt>
                <c:pt idx="5">
                  <c:v>Фізична культура 3,1%</c:v>
                </c:pt>
                <c:pt idx="6">
                  <c:v>Житлове господартво 0,1%</c:v>
                </c:pt>
              </c:strCache>
            </c:strRef>
          </c:cat>
          <c:val>
            <c:numRef>
              <c:f>Аркуш1!$C$2:$C$8</c:f>
              <c:numCache>
                <c:formatCode>0.0%</c:formatCode>
                <c:ptCount val="7"/>
                <c:pt idx="0">
                  <c:v>5.9768126550213498E-2</c:v>
                </c:pt>
                <c:pt idx="1">
                  <c:v>0.88402919588950057</c:v>
                </c:pt>
                <c:pt idx="2">
                  <c:v>1.5809615651369645E-2</c:v>
                </c:pt>
                <c:pt idx="3">
                  <c:v>8.1064374561214264E-3</c:v>
                </c:pt>
                <c:pt idx="4">
                  <c:v>1.5787431974402404E-2</c:v>
                </c:pt>
                <c:pt idx="5">
                  <c:v>1.5495685823991842E-2</c:v>
                </c:pt>
                <c:pt idx="6">
                  <c:v>1.0034902103742555E-3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90-4A44-BC86-5E93F32BAB4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F7E-4778-A996-C9F64A82899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AF7E-4778-A996-C9F64A82899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AF7E-4778-A996-C9F64A82899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F7E-4778-A996-C9F64A82899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AF7E-4778-A996-C9F64A82899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AF7E-4778-A996-C9F64A82899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AF7E-4778-A996-C9F64A828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Аркуш1!$A$2:$A$8</c:f>
              <c:strCache>
                <c:ptCount val="7"/>
                <c:pt idx="0">
                  <c:v>Державне управління 6,0%</c:v>
                </c:pt>
                <c:pt idx="1">
                  <c:v>Освіта 88,4%</c:v>
                </c:pt>
                <c:pt idx="2">
                  <c:v>Соціальний захист та соціальне забезпечення 1,6%</c:v>
                </c:pt>
                <c:pt idx="3">
                  <c:v>Молодіжні програми 0,8%</c:v>
                </c:pt>
                <c:pt idx="4">
                  <c:v>Культура 1,6%</c:v>
                </c:pt>
                <c:pt idx="5">
                  <c:v>Фізична культура 3,1%</c:v>
                </c:pt>
                <c:pt idx="6">
                  <c:v>Житлове господартво 0,1%</c:v>
                </c:pt>
              </c:strCache>
            </c:strRef>
          </c:cat>
          <c:val>
            <c:numRef>
              <c:f>Аркуш1!$D$2:$D$8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D-6590-4A44-BC86-5E93F32BA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2.0804022050863374E-2"/>
          <c:y val="1.9025317799006435E-3"/>
          <c:w val="0.30445304975578918"/>
          <c:h val="0.96188116831038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209877927607105"/>
          <c:y val="4.5140179807198113E-3"/>
          <c:w val="0.64193083047469857"/>
          <c:h val="0.9331774279196632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Затверджені асигнування у 2024 році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w="190500" h="38100"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618405978762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4-41CC-AD1A-16CE86F2FF1D}"/>
                </c:ext>
              </c:extLst>
            </c:dLbl>
            <c:dLbl>
              <c:idx val="1"/>
              <c:layout>
                <c:manualLayout>
                  <c:x val="1.7875835901839984E-2"/>
                  <c:y val="-7.96393181930922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A4-41CC-AD1A-16CE86F2FF1D}"/>
                </c:ext>
              </c:extLst>
            </c:dLbl>
            <c:dLbl>
              <c:idx val="3"/>
              <c:layout>
                <c:manualLayout>
                  <c:x val="1.60812721046779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1-4613-8CFC-796F11E2E7EF}"/>
                </c:ext>
              </c:extLst>
            </c:dLbl>
            <c:dLbl>
              <c:idx val="4"/>
              <c:layout>
                <c:manualLayout>
                  <c:x val="-8.3278248688153055E-3"/>
                  <c:y val="-6.7710269710797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2-4B27-8B83-2D1E69328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медикаменти</c:v>
                </c:pt>
                <c:pt idx="3">
                  <c:v>Продукти харчування</c:v>
                </c:pt>
                <c:pt idx="4">
                  <c:v>Заробітна плата з нарахуванням</c:v>
                </c:pt>
              </c:strCache>
            </c:strRef>
          </c:cat>
          <c:val>
            <c:numRef>
              <c:f>Аркуш1!$B$2:$B$6</c:f>
              <c:numCache>
                <c:formatCode>#\ ##0.0</c:formatCode>
                <c:ptCount val="5"/>
                <c:pt idx="0">
                  <c:v>241170.4</c:v>
                </c:pt>
                <c:pt idx="1">
                  <c:v>285162.40000000002</c:v>
                </c:pt>
                <c:pt idx="2">
                  <c:v>1830.6</c:v>
                </c:pt>
                <c:pt idx="3">
                  <c:v>4887.2</c:v>
                </c:pt>
                <c:pt idx="4">
                  <c:v>2436344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4-41CC-AD1A-16CE86F2FF1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Обрахована потреба на 2025 рік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w="190500" h="38100"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5820480324252118E-2"/>
                  <c:y val="-2.1720064961806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A4-41CC-AD1A-16CE86F2FF1D}"/>
                </c:ext>
              </c:extLst>
            </c:dLbl>
            <c:dLbl>
              <c:idx val="1"/>
              <c:layout>
                <c:manualLayout>
                  <c:x val="6.5344882322862915E-3"/>
                  <c:y val="2.1720064961806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A4-41CC-AD1A-16CE86F2FF1D}"/>
                </c:ext>
              </c:extLst>
            </c:dLbl>
            <c:dLbl>
              <c:idx val="3"/>
              <c:layout>
                <c:manualLayout>
                  <c:x val="1.1184430852338459E-2"/>
                  <c:y val="-2.172006496180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1-4613-8CFC-796F11E2E7EF}"/>
                </c:ext>
              </c:extLst>
            </c:dLbl>
            <c:dLbl>
              <c:idx val="4"/>
              <c:layout>
                <c:manualLayout>
                  <c:x val="6.0095610789867781E-3"/>
                  <c:y val="-6.7710269710797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2-4B27-8B83-2D1E69328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uk-UA"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медикаменти</c:v>
                </c:pt>
                <c:pt idx="3">
                  <c:v>Продукти харчування</c:v>
                </c:pt>
                <c:pt idx="4">
                  <c:v>Заробітна плата з нарахуванням</c:v>
                </c:pt>
              </c:strCache>
            </c:strRef>
          </c:cat>
          <c:val>
            <c:numRef>
              <c:f>Аркуш1!$C$2:$C$6</c:f>
              <c:numCache>
                <c:formatCode>#\ ##0.0</c:formatCode>
                <c:ptCount val="5"/>
                <c:pt idx="0">
                  <c:v>366465</c:v>
                </c:pt>
                <c:pt idx="1">
                  <c:v>282044.79999999999</c:v>
                </c:pt>
                <c:pt idx="2">
                  <c:v>1729.2</c:v>
                </c:pt>
                <c:pt idx="3">
                  <c:v>3786.3</c:v>
                </c:pt>
                <c:pt idx="4">
                  <c:v>2433339.4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A4-41CC-AD1A-16CE86F2FF1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Забезпечено граничним обсягом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matte">
              <a:bevelT w="127000" h="63500"/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978829131480304E-2"/>
                  <c:y val="-7.96393181930922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A4-41CC-AD1A-16CE86F2FF1D}"/>
                </c:ext>
              </c:extLst>
            </c:dLbl>
            <c:dLbl>
              <c:idx val="1"/>
              <c:layout>
                <c:manualLayout>
                  <c:x val="7.9349405011788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A4-41CC-AD1A-16CE86F2FF1D}"/>
                </c:ext>
              </c:extLst>
            </c:dLbl>
            <c:dLbl>
              <c:idx val="3"/>
              <c:layout>
                <c:manualLayout>
                  <c:x val="1.3985335390123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1-4613-8CFC-796F11E2E7EF}"/>
                </c:ext>
              </c:extLst>
            </c:dLbl>
            <c:dLbl>
              <c:idx val="4"/>
              <c:layout>
                <c:manualLayout>
                  <c:x val="1.3438290260085939E-3"/>
                  <c:y val="-6.7710269710797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2-4B27-8B83-2D1E69328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Поточне утримання</c:v>
                </c:pt>
                <c:pt idx="1">
                  <c:v>Комунальні послуги та енергоносії</c:v>
                </c:pt>
                <c:pt idx="2">
                  <c:v>медикаменти</c:v>
                </c:pt>
                <c:pt idx="3">
                  <c:v>Продукти харчування</c:v>
                </c:pt>
                <c:pt idx="4">
                  <c:v>Заробітна плата з нарахуванням</c:v>
                </c:pt>
              </c:strCache>
            </c:strRef>
          </c:cat>
          <c:val>
            <c:numRef>
              <c:f>Аркуш1!$D$2:$D$6</c:f>
              <c:numCache>
                <c:formatCode>#\ ##0.0</c:formatCode>
                <c:ptCount val="5"/>
                <c:pt idx="0">
                  <c:v>259950.6</c:v>
                </c:pt>
                <c:pt idx="1">
                  <c:v>270758.59999999998</c:v>
                </c:pt>
                <c:pt idx="2">
                  <c:v>1729.2</c:v>
                </c:pt>
                <c:pt idx="3">
                  <c:v>3786.3</c:v>
                </c:pt>
                <c:pt idx="4">
                  <c:v>2382768.4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A4-41CC-AD1A-16CE86F2F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8433664"/>
        <c:axId val="98124160"/>
        <c:axId val="0"/>
      </c:bar3DChart>
      <c:catAx>
        <c:axId val="9843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124160"/>
        <c:crosses val="autoZero"/>
        <c:auto val="1"/>
        <c:lblAlgn val="ctr"/>
        <c:lblOffset val="100"/>
        <c:noMultiLvlLbl val="0"/>
      </c:catAx>
      <c:valAx>
        <c:axId val="9812416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4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pattFill prst="pct10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582557072370507E-2"/>
          <c:y val="2.2781469869184213E-2"/>
          <c:w val="0.94741744292762953"/>
          <c:h val="0.8448587078580739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Затверджені асигнування у 2024 році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43394013577081E-2"/>
                  <c:y val="-2.351950720891415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9-4C11-AF3E-38ECCB043374}"/>
                </c:ext>
              </c:extLst>
            </c:dLbl>
            <c:dLbl>
              <c:idx val="1"/>
              <c:layout>
                <c:manualLayout>
                  <c:x val="-9.8834790352051276E-3"/>
                  <c:y val="-3.7403350406755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39-4C11-AF3E-38ECCB043374}"/>
                </c:ext>
              </c:extLst>
            </c:dLbl>
            <c:dLbl>
              <c:idx val="2"/>
              <c:layout>
                <c:manualLayout>
                  <c:x val="-7.4126092764039359E-3"/>
                  <c:y val="-1.057438056084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7239-4C11-AF3E-38ECCB04337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Доведені показники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0173756966517478"/>
                  <c:y val="-3.115895475007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9-4C11-AF3E-38ECCB043374}"/>
                </c:ext>
              </c:extLst>
            </c:dLbl>
            <c:dLbl>
              <c:idx val="1"/>
              <c:layout>
                <c:manualLayout>
                  <c:x val="-9.8245980201972463E-2"/>
                  <c:y val="-6.068312678648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39-4C11-AF3E-38ECCB043374}"/>
                </c:ext>
              </c:extLst>
            </c:dLbl>
            <c:dLbl>
              <c:idx val="2"/>
              <c:layout>
                <c:manualLayout>
                  <c:x val="-8.8644109178166425E-2"/>
                  <c:y val="-8.753075945437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Аркуш1!$C$2:$C$4</c:f>
              <c:numCache>
                <c:formatCode>#\ ##0.0</c:formatCode>
                <c:ptCount val="3"/>
                <c:pt idx="0">
                  <c:v>160488.17800000001</c:v>
                </c:pt>
                <c:pt idx="1">
                  <c:v>6967.5309999999999</c:v>
                </c:pt>
                <c:pt idx="2">
                  <c:v>7007.04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9-4C11-AF3E-38ECCB04337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Обрахована потреба на 2025 рік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p3d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0909158096721797"/>
                  <c:y val="-7.264946463553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39-4C11-AF3E-38ECCB043374}"/>
                </c:ext>
              </c:extLst>
            </c:dLbl>
            <c:dLbl>
              <c:idx val="1"/>
              <c:layout>
                <c:manualLayout>
                  <c:x val="-9.7433009868237469E-2"/>
                  <c:y val="-5.57519943896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39-4C11-AF3E-38ECCB043374}"/>
                </c:ext>
              </c:extLst>
            </c:dLbl>
            <c:dLbl>
              <c:idx val="2"/>
              <c:layout>
                <c:manualLayout>
                  <c:x val="-9.6620039534502419E-2"/>
                  <c:y val="-8.0552140458146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Аркуш1!$D$2:$D$4</c:f>
              <c:numCache>
                <c:formatCode>#\ ##0.0</c:formatCode>
                <c:ptCount val="3"/>
                <c:pt idx="0">
                  <c:v>172424.644</c:v>
                </c:pt>
                <c:pt idx="1">
                  <c:v>6967.5309999999999</c:v>
                </c:pt>
                <c:pt idx="2">
                  <c:v>8553.7060000000001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9-4C11-AF3E-38ECCB0433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59651712"/>
        <c:axId val="159653248"/>
        <c:axId val="0"/>
      </c:bar3DChart>
      <c:catAx>
        <c:axId val="1596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653248"/>
        <c:crosses val="autoZero"/>
        <c:auto val="1"/>
        <c:lblAlgn val="ctr"/>
        <c:lblOffset val="100"/>
        <c:noMultiLvlLbl val="0"/>
      </c:catAx>
      <c:valAx>
        <c:axId val="159653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6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15524119170767E-4"/>
          <c:y val="0.92371900524028305"/>
          <c:w val="0.61352698713736864"/>
          <c:h val="7.6280994759716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346541509242508"/>
          <c:w val="0.97434255082245713"/>
          <c:h val="0.63142922394680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Забезпечено граничним обсягом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Заробітна плата з нарахуваннями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Комунальні послуги та енергоносії</c:v>
                </c:pt>
                <c:pt idx="4">
                  <c:v>Поточне утримання</c:v>
                </c:pt>
              </c:strCache>
            </c:strRef>
          </c:cat>
          <c:val>
            <c:numRef>
              <c:f>Аркуш1!$B$2:$B$6</c:f>
              <c:numCache>
                <c:formatCode>#\ ##0.0</c:formatCode>
                <c:ptCount val="5"/>
                <c:pt idx="0">
                  <c:v>2090606.094</c:v>
                </c:pt>
                <c:pt idx="1">
                  <c:v>1529.18</c:v>
                </c:pt>
                <c:pt idx="2">
                  <c:v>2577.5100000000002</c:v>
                </c:pt>
                <c:pt idx="3">
                  <c:v>248682.76699999999</c:v>
                </c:pt>
                <c:pt idx="4">
                  <c:v>237079.579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B-4565-A8B0-51FF7CF1C88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Додаткова потреба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3803737894831846E-3"/>
                  <c:y val="-8.713825398056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AB-4565-A8B0-51FF7CF1C885}"/>
                </c:ext>
              </c:extLst>
            </c:dLbl>
            <c:dLbl>
              <c:idx val="1"/>
              <c:layout>
                <c:manualLayout>
                  <c:x val="5.7471264367816091E-3"/>
                  <c:y val="-0.1880592157681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AB-4565-A8B0-51FF7CF1C885}"/>
                </c:ext>
              </c:extLst>
            </c:dLbl>
            <c:dLbl>
              <c:idx val="2"/>
              <c:layout>
                <c:manualLayout>
                  <c:x val="1.2931034482758568E-2"/>
                  <c:y val="-0.19660736193944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9B-45E8-9A4E-2FD04F6BB85C}"/>
                </c:ext>
              </c:extLst>
            </c:dLbl>
            <c:dLbl>
              <c:idx val="3"/>
              <c:layout>
                <c:manualLayout>
                  <c:x val="1.1555118110236221E-2"/>
                  <c:y val="-8.9190145602862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AB-4565-A8B0-51FF7CF1C885}"/>
                </c:ext>
              </c:extLst>
            </c:dLbl>
            <c:dLbl>
              <c:idx val="4"/>
              <c:layout>
                <c:manualLayout>
                  <c:x val="2.0114942528735528E-2"/>
                  <c:y val="-0.1453184849117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AB-4565-A8B0-51FF7CF1C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Аркуш1!$A$2:$A$6</c:f>
              <c:strCache>
                <c:ptCount val="5"/>
                <c:pt idx="0">
                  <c:v>Заробітна плата з нарахуваннями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Комунальні послуги та енергоносії</c:v>
                </c:pt>
                <c:pt idx="4">
                  <c:v>Поточне утримання</c:v>
                </c:pt>
              </c:strCache>
            </c:strRef>
          </c:cat>
          <c:val>
            <c:numRef>
              <c:f>Аркуш1!$C$2:$C$6</c:f>
              <c:numCache>
                <c:formatCode>#\ ##0.0</c:formatCode>
                <c:ptCount val="5"/>
                <c:pt idx="0">
                  <c:v>25712.76</c:v>
                </c:pt>
                <c:pt idx="1">
                  <c:v>1529.18</c:v>
                </c:pt>
                <c:pt idx="2">
                  <c:v>2577.5100000000002</c:v>
                </c:pt>
                <c:pt idx="3">
                  <c:v>11286.178</c:v>
                </c:pt>
                <c:pt idx="4">
                  <c:v>97697.1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B-4565-A8B0-51FF7CF1C8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8041856"/>
        <c:axId val="98043392"/>
        <c:axId val="0"/>
      </c:bar3DChart>
      <c:catAx>
        <c:axId val="9804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043392"/>
        <c:crosses val="autoZero"/>
        <c:auto val="1"/>
        <c:lblAlgn val="ctr"/>
        <c:lblOffset val="100"/>
        <c:noMultiLvlLbl val="0"/>
      </c:catAx>
      <c:valAx>
        <c:axId val="98043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80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91764122626062"/>
          <c:y val="0.16397709948812361"/>
          <c:w val="0.60289174328776252"/>
          <c:h val="3.9609886088669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pattFill prst="pct10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58236283758932E-2"/>
          <c:y val="6.0536913554883141E-3"/>
          <c:w val="0.94741744292762953"/>
          <c:h val="0.8448587078580739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Затверджені асигнування у 2020 році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43394013577081E-2"/>
                  <c:y val="-2.351950720891415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9-4C11-AF3E-38ECCB043374}"/>
                </c:ext>
              </c:extLst>
            </c:dLbl>
            <c:dLbl>
              <c:idx val="1"/>
              <c:layout>
                <c:manualLayout>
                  <c:x val="-9.8834790352051276E-3"/>
                  <c:y val="-3.7403350406755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39-4C11-AF3E-38ECCB043374}"/>
                </c:ext>
              </c:extLst>
            </c:dLbl>
            <c:dLbl>
              <c:idx val="2"/>
              <c:layout>
                <c:manualLayout>
                  <c:x val="-7.4126092764039359E-3"/>
                  <c:y val="-1.057438056084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7239-4C11-AF3E-38ECCB04337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Доведені показники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2358282172664589"/>
                  <c:y val="-5.384231441991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9-4C11-AF3E-38ECCB043374}"/>
                </c:ext>
              </c:extLst>
            </c:dLbl>
            <c:dLbl>
              <c:idx val="1"/>
              <c:layout>
                <c:manualLayout>
                  <c:x val="0.12351529593256576"/>
                  <c:y val="-6.818676094093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39-4C11-AF3E-38ECCB043374}"/>
                </c:ext>
              </c:extLst>
            </c:dLbl>
            <c:dLbl>
              <c:idx val="2"/>
              <c:layout>
                <c:manualLayout>
                  <c:x val="0.12277684209593036"/>
                  <c:y val="-8.749187242533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19008.8</c:v>
                </c:pt>
                <c:pt idx="1">
                  <c:v>3184.7</c:v>
                </c:pt>
                <c:pt idx="2">
                  <c:v>1469.1130000000001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9-4C11-AF3E-38ECCB04337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Обрахована потреба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p3d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p3d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39-4C11-AF3E-38ECCB0433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p3d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239-4C11-AF3E-38ECCB0433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p3d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239-4C11-AF3E-38ECCB043374}"/>
              </c:ext>
            </c:extLst>
          </c:dPt>
          <c:dLbls>
            <c:dLbl>
              <c:idx val="0"/>
              <c:layout>
                <c:manualLayout>
                  <c:x val="0.13085756624460812"/>
                  <c:y val="-2.82341592031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39-4C11-AF3E-38ECCB043374}"/>
                </c:ext>
              </c:extLst>
            </c:dLbl>
            <c:dLbl>
              <c:idx val="1"/>
              <c:layout>
                <c:manualLayout>
                  <c:x val="0.12321993501647474"/>
                  <c:y val="-4.274181003465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39-4C11-AF3E-38ECCB043374}"/>
                </c:ext>
              </c:extLst>
            </c:dLbl>
            <c:dLbl>
              <c:idx val="2"/>
              <c:layout>
                <c:manualLayout>
                  <c:x val="0.12423374976301529"/>
                  <c:y val="-5.327380386161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39-4C11-AF3E-38ECCB043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</c:v>
                </c:pt>
                <c:pt idx="1">
                  <c:v>Оплата комунальних послуг та енергоносіїв</c:v>
                </c:pt>
                <c:pt idx="2">
                  <c:v>Поточне упримання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19008.8</c:v>
                </c:pt>
                <c:pt idx="1">
                  <c:v>3184.7</c:v>
                </c:pt>
                <c:pt idx="2">
                  <c:v>3621.163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9-4C11-AF3E-38ECCB0433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59651712"/>
        <c:axId val="159653248"/>
        <c:axId val="0"/>
      </c:bar3DChart>
      <c:catAx>
        <c:axId val="1596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653248"/>
        <c:crosses val="autoZero"/>
        <c:auto val="1"/>
        <c:lblAlgn val="ctr"/>
        <c:lblOffset val="100"/>
        <c:noMultiLvlLbl val="0"/>
      </c:catAx>
      <c:valAx>
        <c:axId val="15965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6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7718035306038704"/>
          <c:y val="0.92081351022164459"/>
          <c:w val="0.57965935450914052"/>
          <c:h val="6.2825660338467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128416768684682E-2"/>
          <c:y val="5.4071232261111449E-2"/>
          <c:w val="0.90040507888717247"/>
          <c:h val="0.7710057412618251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Затверджені асигнування у 2020 році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43394013577081E-2"/>
                  <c:y val="-2.351950720891415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0-4CC3-AC30-769BE71F35CB}"/>
                </c:ext>
              </c:extLst>
            </c:dLbl>
            <c:dLbl>
              <c:idx val="3"/>
              <c:layout>
                <c:manualLayout>
                  <c:x val="-9.8834790352051276E-3"/>
                  <c:y val="-3.7403350406755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7-45C6-987B-44E9F4960939}"/>
                </c:ext>
              </c:extLst>
            </c:dLbl>
            <c:dLbl>
              <c:idx val="4"/>
              <c:layout>
                <c:manualLayout>
                  <c:x val="-7.4126092764039359E-3"/>
                  <c:y val="-1.057438056084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7-45C6-987B-44E9F4960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Заробітна плата з нарахуванням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Оплата комунальних послуг та енергоносіїв</c:v>
                </c:pt>
                <c:pt idx="4">
                  <c:v>Поточне упримання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CF0-4CC3-AC30-769BE71F35C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Доведені показники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0274038998990688E-2"/>
                  <c:y val="-0.113651636419620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F0-4CC3-AC30-769BE71F35CB}"/>
                </c:ext>
              </c:extLst>
            </c:dLbl>
            <c:dLbl>
              <c:idx val="1"/>
              <c:layout>
                <c:manualLayout>
                  <c:x val="-5.4858650149181253E-2"/>
                  <c:y val="-0.10100772629457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F0-4CC3-AC30-769BE71F35CB}"/>
                </c:ext>
              </c:extLst>
            </c:dLbl>
            <c:dLbl>
              <c:idx val="2"/>
              <c:layout>
                <c:manualLayout>
                  <c:x val="-5.5297981438564965E-2"/>
                  <c:y val="-5.4733525710509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700174454023959E-2"/>
                      <c:h val="4.2289055644216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CF0-4CC3-AC30-769BE71F35CB}"/>
                </c:ext>
              </c:extLst>
            </c:dLbl>
            <c:dLbl>
              <c:idx val="3"/>
              <c:layout>
                <c:manualLayout>
                  <c:x val="-6.4924328988594251E-2"/>
                  <c:y val="-2.3673349935747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F0-4CC3-AC30-769BE71F35CB}"/>
                </c:ext>
              </c:extLst>
            </c:dLbl>
            <c:dLbl>
              <c:idx val="4"/>
              <c:layout>
                <c:manualLayout>
                  <c:x val="-6.2178249735802646E-2"/>
                  <c:y val="-3.04377586325270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F0-4CC3-AC30-769BE71F3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Заробітна плата з нарахуванням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Оплата комунальних послуг та енергоносіїв</c:v>
                </c:pt>
                <c:pt idx="4">
                  <c:v>Поточне упримання</c:v>
                </c:pt>
              </c:strCache>
            </c:strRef>
          </c:cat>
          <c:val>
            <c:numRef>
              <c:f>Аркуш1!$C$2:$C$6</c:f>
              <c:numCache>
                <c:formatCode>#\ ##0.0</c:formatCode>
                <c:ptCount val="5"/>
                <c:pt idx="0">
                  <c:v>37171.171000000002</c:v>
                </c:pt>
                <c:pt idx="1">
                  <c:v>200</c:v>
                </c:pt>
                <c:pt idx="2">
                  <c:v>1208.796</c:v>
                </c:pt>
                <c:pt idx="3">
                  <c:v>3316.0920000000001</c:v>
                </c:pt>
                <c:pt idx="4">
                  <c:v>4252.1000000000004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F0-4CC3-AC30-769BE71F35C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Обрахована потреба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p3d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3424646311717917E-2"/>
                  <c:y val="-7.454234135644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F0-4CC3-AC30-769BE71F35CB}"/>
                </c:ext>
              </c:extLst>
            </c:dLbl>
            <c:dLbl>
              <c:idx val="1"/>
              <c:layout>
                <c:manualLayout>
                  <c:x val="-5.3779561671945843E-2"/>
                  <c:y val="-2.73494253304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F0-4CC3-AC30-769BE71F35CB}"/>
                </c:ext>
              </c:extLst>
            </c:dLbl>
            <c:dLbl>
              <c:idx val="2"/>
              <c:layout>
                <c:manualLayout>
                  <c:x val="-5.785941762799713E-2"/>
                  <c:y val="-2.943564969600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F0-4CC3-AC30-769BE71F35CB}"/>
                </c:ext>
              </c:extLst>
            </c:dLbl>
            <c:dLbl>
              <c:idx val="3"/>
              <c:layout>
                <c:manualLayout>
                  <c:x val="-5.6690920838076565E-2"/>
                  <c:y val="2.012487872401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07-45C6-987B-44E9F4960939}"/>
                </c:ext>
              </c:extLst>
            </c:dLbl>
            <c:dLbl>
              <c:idx val="4"/>
              <c:layout>
                <c:manualLayout>
                  <c:x val="-6.601680417335358E-2"/>
                  <c:y val="4.896879869677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7-45C6-987B-44E9F4960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Заробітна плата з нарахуванням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Оплата комунальних послуг та енергоносіїв</c:v>
                </c:pt>
                <c:pt idx="4">
                  <c:v>Поточне упримання</c:v>
                </c:pt>
              </c:strCache>
            </c:strRef>
          </c:cat>
          <c:val>
            <c:numRef>
              <c:f>Аркуш1!$D$2:$D$6</c:f>
              <c:numCache>
                <c:formatCode>#\ ##0.0</c:formatCode>
                <c:ptCount val="5"/>
                <c:pt idx="0">
                  <c:v>43886.928999999996</c:v>
                </c:pt>
                <c:pt idx="1">
                  <c:v>200</c:v>
                </c:pt>
                <c:pt idx="2">
                  <c:v>1208.796</c:v>
                </c:pt>
                <c:pt idx="3">
                  <c:v>3316.0920000000001</c:v>
                </c:pt>
                <c:pt idx="4">
                  <c:v>4433.7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F0-4CC3-AC30-769BE71F3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59651712"/>
        <c:axId val="159653248"/>
        <c:axId val="0"/>
      </c:bar3DChart>
      <c:catAx>
        <c:axId val="1596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653248"/>
        <c:crosses val="autoZero"/>
        <c:auto val="1"/>
        <c:lblAlgn val="ctr"/>
        <c:lblOffset val="100"/>
        <c:noMultiLvlLbl val="0"/>
      </c:catAx>
      <c:valAx>
        <c:axId val="15965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6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7695006051595358E-2"/>
          <c:y val="0.93690736005670061"/>
          <c:w val="0.61338830059183136"/>
          <c:h val="6.3092558722654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8553372947701025"/>
          <c:y val="2.0687451454116292E-2"/>
          <c:w val="0.8144662705229897"/>
          <c:h val="0.78056876648533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164239888677077E-2"/>
                  <c:y val="-3.9082862666807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A1-40D8-B53E-AE50B1E8F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нарахуваннями</c:v>
                </c:pt>
                <c:pt idx="1">
                  <c:v>Оплата комунальних послуг та енергоносіїв</c:v>
                </c:pt>
                <c:pt idx="2">
                  <c:v>Інші видатки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DA1-40D8-B53E-AE50B1E8FF2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Забезпечено граничним обсягом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609320696066178E-3"/>
                  <c:y val="-8.527243428614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A1-40D8-B53E-AE50B1E8F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нарахуваннями</c:v>
                </c:pt>
                <c:pt idx="1">
                  <c:v>Оплата комунальних послуг та енергоносіїв</c:v>
                </c:pt>
                <c:pt idx="2">
                  <c:v>Інші видатки</c:v>
                </c:pt>
              </c:strCache>
            </c:strRef>
          </c:cat>
          <c:val>
            <c:numRef>
              <c:f>Аркуш1!$C$2:$C$4</c:f>
              <c:numCache>
                <c:formatCode>#\ ##0.0</c:formatCode>
                <c:ptCount val="3"/>
                <c:pt idx="0">
                  <c:v>37445.392</c:v>
                </c:pt>
                <c:pt idx="1">
                  <c:v>5263.3490000000002</c:v>
                </c:pt>
                <c:pt idx="2">
                  <c:v>3374.6640000000002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1-40D8-B53E-AE50B1E8FF2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Обрахована потреба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DA1-40D8-B53E-AE50B1E8F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Заробітна плата з нарахуваннями</c:v>
                </c:pt>
                <c:pt idx="1">
                  <c:v>Оплата комунальних послуг та енергоносіїв</c:v>
                </c:pt>
                <c:pt idx="2">
                  <c:v>Інші видатки</c:v>
                </c:pt>
              </c:strCache>
            </c:strRef>
          </c:cat>
          <c:val>
            <c:numRef>
              <c:f>Аркуш1!$D$2:$D$4</c:f>
              <c:numCache>
                <c:formatCode>#\ ##0.0</c:formatCode>
                <c:ptCount val="3"/>
                <c:pt idx="0">
                  <c:v>39627.173999999999</c:v>
                </c:pt>
                <c:pt idx="1">
                  <c:v>5263.3490000000002</c:v>
                </c:pt>
                <c:pt idx="2">
                  <c:v>7824.6639999999998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A1-40D8-B53E-AE50B1E8F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32619648"/>
        <c:axId val="155411584"/>
        <c:axId val="0"/>
      </c:bar3DChart>
      <c:catAx>
        <c:axId val="1326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5411584"/>
        <c:crosses val="autoZero"/>
        <c:auto val="1"/>
        <c:lblAlgn val="ctr"/>
        <c:lblOffset val="100"/>
        <c:noMultiLvlLbl val="0"/>
      </c:catAx>
      <c:valAx>
        <c:axId val="155411584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132619648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7D493-C4CA-4A5E-A73E-36DD0FEEC779}" type="doc">
      <dgm:prSet loTypeId="urn:microsoft.com/office/officeart/2005/8/layout/hList7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7773EA4-833A-4EEA-A2F0-7E9F1E27539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uk-UA" sz="3200" b="1" dirty="0">
            <a:solidFill>
              <a:schemeClr val="bg1"/>
            </a:solidFill>
          </a:endParaRPr>
        </a:p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</a:p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2 300,0 тис.грн.</a:t>
          </a:r>
        </a:p>
        <a:p>
          <a:r>
            <a:rPr lang="uk-UA" sz="3200" b="1" dirty="0">
              <a:solidFill>
                <a:schemeClr val="bg1"/>
              </a:solidFill>
            </a:rPr>
            <a:t> </a:t>
          </a:r>
        </a:p>
      </dgm:t>
    </dgm:pt>
    <dgm:pt modelId="{9987A345-3171-4979-A1E9-3B54A18C104E}" type="parTrans" cxnId="{6E072D19-EA12-4C00-88A7-1E6A0F882BCD}">
      <dgm:prSet/>
      <dgm:spPr/>
      <dgm:t>
        <a:bodyPr/>
        <a:lstStyle/>
        <a:p>
          <a:endParaRPr lang="uk-UA"/>
        </a:p>
      </dgm:t>
    </dgm:pt>
    <dgm:pt modelId="{D0194B5F-6DAC-48C5-A2BA-11EE26DDC97E}" type="sibTrans" cxnId="{6E072D19-EA12-4C00-88A7-1E6A0F882BCD}">
      <dgm:prSet/>
      <dgm:spPr/>
      <dgm:t>
        <a:bodyPr/>
        <a:lstStyle/>
        <a:p>
          <a:endParaRPr lang="uk-UA"/>
        </a:p>
      </dgm:t>
    </dgm:pt>
    <dgm:pt modelId="{3AD199A1-E52D-4104-82B2-5A65EEC890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і мистецтво</a:t>
          </a:r>
        </a:p>
        <a:p>
          <a:r>
            <a: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3 980,0 тис. грн. </a:t>
          </a:r>
        </a:p>
      </dgm:t>
    </dgm:pt>
    <dgm:pt modelId="{8C013DF5-6CD9-4297-90C2-391C1DC7956E}" type="parTrans" cxnId="{758DF025-0E02-4515-AE4D-EF0F2C7491F0}">
      <dgm:prSet/>
      <dgm:spPr/>
      <dgm:t>
        <a:bodyPr/>
        <a:lstStyle/>
        <a:p>
          <a:endParaRPr lang="uk-UA"/>
        </a:p>
      </dgm:t>
    </dgm:pt>
    <dgm:pt modelId="{D03605C6-A881-47FA-A4E5-6A83E0273AE8}" type="sibTrans" cxnId="{758DF025-0E02-4515-AE4D-EF0F2C7491F0}">
      <dgm:prSet/>
      <dgm:spPr/>
      <dgm:t>
        <a:bodyPr/>
        <a:lstStyle/>
        <a:p>
          <a:endParaRPr lang="uk-UA"/>
        </a:p>
      </dgm:t>
    </dgm:pt>
    <dgm:pt modelId="{A76AF199-5ED9-46C2-AD9D-CFB4AD68C1A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захист</a:t>
          </a:r>
        </a:p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846,0 тис.грн.</a:t>
          </a:r>
        </a:p>
      </dgm:t>
    </dgm:pt>
    <dgm:pt modelId="{B3F63635-3A44-419F-9026-19A0C13826AB}" type="parTrans" cxnId="{6B66268A-53B4-49F3-AA67-354C90F6E82E}">
      <dgm:prSet/>
      <dgm:spPr/>
      <dgm:t>
        <a:bodyPr/>
        <a:lstStyle/>
        <a:p>
          <a:endParaRPr lang="uk-UA"/>
        </a:p>
      </dgm:t>
    </dgm:pt>
    <dgm:pt modelId="{8F6E9378-E752-4029-80FB-F622722EF4F2}" type="sibTrans" cxnId="{6B66268A-53B4-49F3-AA67-354C90F6E82E}">
      <dgm:prSet/>
      <dgm:spPr/>
      <dgm:t>
        <a:bodyPr/>
        <a:lstStyle/>
        <a:p>
          <a:endParaRPr lang="uk-UA"/>
        </a:p>
      </dgm:t>
    </dgm:pt>
    <dgm:pt modelId="{BB298614-F4A5-4449-B600-1404B00D930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Державне управління</a:t>
          </a:r>
        </a:p>
        <a:p>
          <a:r>
            <a:rPr lang="uk-UA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1 811,4 тис.грн.</a:t>
          </a:r>
        </a:p>
      </dgm:t>
    </dgm:pt>
    <dgm:pt modelId="{B9992901-FE6C-41AF-95CA-01F30E13FB53}" type="parTrans" cxnId="{3D347615-1488-4857-AFFB-CBF09E2FB4AE}">
      <dgm:prSet/>
      <dgm:spPr/>
      <dgm:t>
        <a:bodyPr/>
        <a:lstStyle/>
        <a:p>
          <a:endParaRPr lang="uk-UA"/>
        </a:p>
      </dgm:t>
    </dgm:pt>
    <dgm:pt modelId="{C68E0BE4-10CB-4C68-A9A7-EF3670361544}" type="sibTrans" cxnId="{3D347615-1488-4857-AFFB-CBF09E2FB4AE}">
      <dgm:prSet/>
      <dgm:spPr/>
      <dgm:t>
        <a:bodyPr/>
        <a:lstStyle/>
        <a:p>
          <a:endParaRPr lang="uk-UA"/>
        </a:p>
      </dgm:t>
    </dgm:pt>
    <dgm:pt modelId="{F1E56F9C-8003-4A6E-9F0C-F64693C1E52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Фізична культура і спорт</a:t>
          </a:r>
        </a:p>
        <a:p>
          <a:r>
            <a: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100,0 тис. грн. </a:t>
          </a:r>
        </a:p>
      </dgm:t>
    </dgm:pt>
    <dgm:pt modelId="{81E937FD-B4A4-4F25-A04E-9127A0D9EA67}" type="parTrans" cxnId="{8A621E38-2E71-43E4-B428-BB1ADEE2E8D1}">
      <dgm:prSet/>
      <dgm:spPr/>
      <dgm:t>
        <a:bodyPr/>
        <a:lstStyle/>
        <a:p>
          <a:endParaRPr lang="uk-UA"/>
        </a:p>
      </dgm:t>
    </dgm:pt>
    <dgm:pt modelId="{2F861E53-24CA-4FFD-8032-5256156A5E8B}" type="sibTrans" cxnId="{8A621E38-2E71-43E4-B428-BB1ADEE2E8D1}">
      <dgm:prSet/>
      <dgm:spPr/>
      <dgm:t>
        <a:bodyPr/>
        <a:lstStyle/>
        <a:p>
          <a:endParaRPr lang="uk-UA"/>
        </a:p>
      </dgm:t>
    </dgm:pt>
    <dgm:pt modelId="{777DC47B-3B72-480E-941D-EB3D77A7D273}" type="pres">
      <dgm:prSet presAssocID="{A727D493-C4CA-4A5E-A73E-36DD0FEEC779}" presName="Name0" presStyleCnt="0">
        <dgm:presLayoutVars>
          <dgm:dir/>
          <dgm:resizeHandles val="exact"/>
        </dgm:presLayoutVars>
      </dgm:prSet>
      <dgm:spPr/>
    </dgm:pt>
    <dgm:pt modelId="{FF3CA199-730A-4C2B-9996-C19BC06E1B8F}" type="pres">
      <dgm:prSet presAssocID="{A727D493-C4CA-4A5E-A73E-36DD0FEEC779}" presName="fgShape" presStyleLbl="fgShp" presStyleIdx="0" presStyleCnt="1" custLinFactNeighborX="145" custLinFactNeighborY="-9227"/>
      <dgm:spPr/>
    </dgm:pt>
    <dgm:pt modelId="{0EB8A6D1-3B43-483C-9C5E-150F3DE5527E}" type="pres">
      <dgm:prSet presAssocID="{A727D493-C4CA-4A5E-A73E-36DD0FEEC779}" presName="linComp" presStyleCnt="0"/>
      <dgm:spPr/>
    </dgm:pt>
    <dgm:pt modelId="{C51E67A2-02FD-4378-869F-BB4B292AE77C}" type="pres">
      <dgm:prSet presAssocID="{97773EA4-833A-4EEA-A2F0-7E9F1E275393}" presName="compNode" presStyleCnt="0"/>
      <dgm:spPr/>
    </dgm:pt>
    <dgm:pt modelId="{C05F5158-FFC8-4D0C-A5AA-3167DCD3AB81}" type="pres">
      <dgm:prSet presAssocID="{97773EA4-833A-4EEA-A2F0-7E9F1E275393}" presName="bkgdShape" presStyleLbl="node1" presStyleIdx="0" presStyleCnt="5" custLinFactNeighborY="-1040"/>
      <dgm:spPr/>
    </dgm:pt>
    <dgm:pt modelId="{23BD7327-7006-41EC-AE89-DCA527A93B14}" type="pres">
      <dgm:prSet presAssocID="{97773EA4-833A-4EEA-A2F0-7E9F1E275393}" presName="nodeTx" presStyleLbl="node1" presStyleIdx="0" presStyleCnt="5">
        <dgm:presLayoutVars>
          <dgm:bulletEnabled val="1"/>
        </dgm:presLayoutVars>
      </dgm:prSet>
      <dgm:spPr/>
    </dgm:pt>
    <dgm:pt modelId="{EDCF744B-25FC-4802-AF2F-B3791D586B06}" type="pres">
      <dgm:prSet presAssocID="{97773EA4-833A-4EEA-A2F0-7E9F1E275393}" presName="invisiNode" presStyleLbl="node1" presStyleIdx="0" presStyleCnt="5"/>
      <dgm:spPr/>
    </dgm:pt>
    <dgm:pt modelId="{2E10219C-AD30-44E0-B8B4-1DBA0853D53A}" type="pres">
      <dgm:prSet presAssocID="{97773EA4-833A-4EEA-A2F0-7E9F1E275393}" presName="imagNode" presStyleLbl="fgImgPlace1" presStyleIdx="0" presStyleCnt="5" custLinFactNeighborX="571" custLinFactNeighborY="-17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920E36-CC76-4065-A1B3-F3554247F785}" type="pres">
      <dgm:prSet presAssocID="{D0194B5F-6DAC-48C5-A2BA-11EE26DDC97E}" presName="sibTrans" presStyleLbl="sibTrans2D1" presStyleIdx="0" presStyleCnt="0"/>
      <dgm:spPr/>
    </dgm:pt>
    <dgm:pt modelId="{1199A2BF-6A70-427F-AAD6-29686EE7B1D9}" type="pres">
      <dgm:prSet presAssocID="{3AD199A1-E52D-4104-82B2-5A65EEC89092}" presName="compNode" presStyleCnt="0"/>
      <dgm:spPr/>
    </dgm:pt>
    <dgm:pt modelId="{8D0E18AA-5A59-4CD3-9A49-31AF3C825F5B}" type="pres">
      <dgm:prSet presAssocID="{3AD199A1-E52D-4104-82B2-5A65EEC89092}" presName="bkgdShape" presStyleLbl="node1" presStyleIdx="1" presStyleCnt="5" custAng="0" custScaleX="102403"/>
      <dgm:spPr/>
    </dgm:pt>
    <dgm:pt modelId="{031B9D3E-81F6-4ABC-ADA8-8EB623097575}" type="pres">
      <dgm:prSet presAssocID="{3AD199A1-E52D-4104-82B2-5A65EEC89092}" presName="nodeTx" presStyleLbl="node1" presStyleIdx="1" presStyleCnt="5">
        <dgm:presLayoutVars>
          <dgm:bulletEnabled val="1"/>
        </dgm:presLayoutVars>
      </dgm:prSet>
      <dgm:spPr/>
    </dgm:pt>
    <dgm:pt modelId="{92B6170B-40C4-43F9-8BE8-5B27E4FBE548}" type="pres">
      <dgm:prSet presAssocID="{3AD199A1-E52D-4104-82B2-5A65EEC89092}" presName="invisiNode" presStyleLbl="node1" presStyleIdx="1" presStyleCnt="5"/>
      <dgm:spPr/>
    </dgm:pt>
    <dgm:pt modelId="{9F8C6AAA-2E2F-472D-9163-F8232B96D5DF}" type="pres">
      <dgm:prSet presAssocID="{3AD199A1-E52D-4104-82B2-5A65EEC89092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13B8C77-D397-437B-AA05-205EB4DD2011}" type="pres">
      <dgm:prSet presAssocID="{D03605C6-A881-47FA-A4E5-6A83E0273AE8}" presName="sibTrans" presStyleLbl="sibTrans2D1" presStyleIdx="0" presStyleCnt="0"/>
      <dgm:spPr/>
    </dgm:pt>
    <dgm:pt modelId="{5D397E9B-8C06-4372-9DE3-ED3A3B24B9A6}" type="pres">
      <dgm:prSet presAssocID="{F1E56F9C-8003-4A6E-9F0C-F64693C1E526}" presName="compNode" presStyleCnt="0"/>
      <dgm:spPr/>
    </dgm:pt>
    <dgm:pt modelId="{8ED5AA4E-8021-4C7C-93BF-9A217445E79C}" type="pres">
      <dgm:prSet presAssocID="{F1E56F9C-8003-4A6E-9F0C-F64693C1E526}" presName="bkgdShape" presStyleLbl="node1" presStyleIdx="2" presStyleCnt="5" custAng="0"/>
      <dgm:spPr/>
    </dgm:pt>
    <dgm:pt modelId="{3169A940-0C1F-4A5B-BFBF-18EF6CD36336}" type="pres">
      <dgm:prSet presAssocID="{F1E56F9C-8003-4A6E-9F0C-F64693C1E526}" presName="nodeTx" presStyleLbl="node1" presStyleIdx="2" presStyleCnt="5">
        <dgm:presLayoutVars>
          <dgm:bulletEnabled val="1"/>
        </dgm:presLayoutVars>
      </dgm:prSet>
      <dgm:spPr/>
    </dgm:pt>
    <dgm:pt modelId="{FDA5D277-BC51-424A-9F9E-4E8E0E5EBE8D}" type="pres">
      <dgm:prSet presAssocID="{F1E56F9C-8003-4A6E-9F0C-F64693C1E526}" presName="invisiNode" presStyleLbl="node1" presStyleIdx="2" presStyleCnt="5"/>
      <dgm:spPr/>
    </dgm:pt>
    <dgm:pt modelId="{2A17D0A8-4EB5-4DDB-9196-CABF3EDB4527}" type="pres">
      <dgm:prSet presAssocID="{F1E56F9C-8003-4A6E-9F0C-F64693C1E526}" presName="imagNode" presStyleLbl="fgImgPlace1" presStyleIdx="2" presStyleCnt="5" custScaleX="109751" custScaleY="1207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FA8FF7E-FFD7-406B-AE7D-06C91DA2C9C3}" type="pres">
      <dgm:prSet presAssocID="{2F861E53-24CA-4FFD-8032-5256156A5E8B}" presName="sibTrans" presStyleLbl="sibTrans2D1" presStyleIdx="0" presStyleCnt="0"/>
      <dgm:spPr/>
    </dgm:pt>
    <dgm:pt modelId="{1E508BB5-236D-47E5-8B28-5D6EB81F27E8}" type="pres">
      <dgm:prSet presAssocID="{A76AF199-5ED9-46C2-AD9D-CFB4AD68C1A9}" presName="compNode" presStyleCnt="0"/>
      <dgm:spPr/>
    </dgm:pt>
    <dgm:pt modelId="{504168D1-7F42-4A27-A67E-9DFA2E58D758}" type="pres">
      <dgm:prSet presAssocID="{A76AF199-5ED9-46C2-AD9D-CFB4AD68C1A9}" presName="bkgdShape" presStyleLbl="node1" presStyleIdx="3" presStyleCnt="5"/>
      <dgm:spPr/>
    </dgm:pt>
    <dgm:pt modelId="{A4EAB559-4A65-42BC-A213-9611625FC2A0}" type="pres">
      <dgm:prSet presAssocID="{A76AF199-5ED9-46C2-AD9D-CFB4AD68C1A9}" presName="nodeTx" presStyleLbl="node1" presStyleIdx="3" presStyleCnt="5">
        <dgm:presLayoutVars>
          <dgm:bulletEnabled val="1"/>
        </dgm:presLayoutVars>
      </dgm:prSet>
      <dgm:spPr/>
    </dgm:pt>
    <dgm:pt modelId="{1905E54D-E66F-43C7-80CD-422F8111A140}" type="pres">
      <dgm:prSet presAssocID="{A76AF199-5ED9-46C2-AD9D-CFB4AD68C1A9}" presName="invisiNode" presStyleLbl="node1" presStyleIdx="3" presStyleCnt="5"/>
      <dgm:spPr/>
    </dgm:pt>
    <dgm:pt modelId="{703F174A-167C-4566-A253-DD025976CA37}" type="pres">
      <dgm:prSet presAssocID="{A76AF199-5ED9-46C2-AD9D-CFB4AD68C1A9}" presName="imagNode" presStyleLbl="fgImgPlace1" presStyleIdx="3" presStyleCnt="5" custLinFactNeighborX="-4100" custLinFactNeighborY="-349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BCEFD01-0CED-4A39-B02A-941BBA9EF0E3}" type="pres">
      <dgm:prSet presAssocID="{8F6E9378-E752-4029-80FB-F622722EF4F2}" presName="sibTrans" presStyleLbl="sibTrans2D1" presStyleIdx="0" presStyleCnt="0"/>
      <dgm:spPr/>
    </dgm:pt>
    <dgm:pt modelId="{B8471CE0-0DA5-428A-A29F-0C4244890969}" type="pres">
      <dgm:prSet presAssocID="{BB298614-F4A5-4449-B600-1404B00D930C}" presName="compNode" presStyleCnt="0"/>
      <dgm:spPr/>
    </dgm:pt>
    <dgm:pt modelId="{21DCD80E-E750-417B-81D2-0C3DFB5ED8B5}" type="pres">
      <dgm:prSet presAssocID="{BB298614-F4A5-4449-B600-1404B00D930C}" presName="bkgdShape" presStyleLbl="node1" presStyleIdx="4" presStyleCnt="5"/>
      <dgm:spPr/>
    </dgm:pt>
    <dgm:pt modelId="{BEDFC144-A7EB-4AE9-AF9F-1FB220BC4790}" type="pres">
      <dgm:prSet presAssocID="{BB298614-F4A5-4449-B600-1404B00D930C}" presName="nodeTx" presStyleLbl="node1" presStyleIdx="4" presStyleCnt="5">
        <dgm:presLayoutVars>
          <dgm:bulletEnabled val="1"/>
        </dgm:presLayoutVars>
      </dgm:prSet>
      <dgm:spPr/>
    </dgm:pt>
    <dgm:pt modelId="{679CEC2A-B822-44B6-AE8B-CA6C05735723}" type="pres">
      <dgm:prSet presAssocID="{BB298614-F4A5-4449-B600-1404B00D930C}" presName="invisiNode" presStyleLbl="node1" presStyleIdx="4" presStyleCnt="5"/>
      <dgm:spPr/>
    </dgm:pt>
    <dgm:pt modelId="{878326EB-8B38-40D4-9AA1-B5B0BDF065C1}" type="pres">
      <dgm:prSet presAssocID="{BB298614-F4A5-4449-B600-1404B00D930C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</dgm:ptLst>
  <dgm:cxnLst>
    <dgm:cxn modelId="{3D347615-1488-4857-AFFB-CBF09E2FB4AE}" srcId="{A727D493-C4CA-4A5E-A73E-36DD0FEEC779}" destId="{BB298614-F4A5-4449-B600-1404B00D930C}" srcOrd="4" destOrd="0" parTransId="{B9992901-FE6C-41AF-95CA-01F30E13FB53}" sibTransId="{C68E0BE4-10CB-4C68-A9A7-EF3670361544}"/>
    <dgm:cxn modelId="{6E072D19-EA12-4C00-88A7-1E6A0F882BCD}" srcId="{A727D493-C4CA-4A5E-A73E-36DD0FEEC779}" destId="{97773EA4-833A-4EEA-A2F0-7E9F1E275393}" srcOrd="0" destOrd="0" parTransId="{9987A345-3171-4979-A1E9-3B54A18C104E}" sibTransId="{D0194B5F-6DAC-48C5-A2BA-11EE26DDC97E}"/>
    <dgm:cxn modelId="{FFB34D25-6293-49D9-BD0F-1E0699399186}" type="presOf" srcId="{3AD199A1-E52D-4104-82B2-5A65EEC89092}" destId="{031B9D3E-81F6-4ABC-ADA8-8EB623097575}" srcOrd="1" destOrd="0" presId="urn:microsoft.com/office/officeart/2005/8/layout/hList7"/>
    <dgm:cxn modelId="{758DF025-0E02-4515-AE4D-EF0F2C7491F0}" srcId="{A727D493-C4CA-4A5E-A73E-36DD0FEEC779}" destId="{3AD199A1-E52D-4104-82B2-5A65EEC89092}" srcOrd="1" destOrd="0" parTransId="{8C013DF5-6CD9-4297-90C2-391C1DC7956E}" sibTransId="{D03605C6-A881-47FA-A4E5-6A83E0273AE8}"/>
    <dgm:cxn modelId="{8A621E38-2E71-43E4-B428-BB1ADEE2E8D1}" srcId="{A727D493-C4CA-4A5E-A73E-36DD0FEEC779}" destId="{F1E56F9C-8003-4A6E-9F0C-F64693C1E526}" srcOrd="2" destOrd="0" parTransId="{81E937FD-B4A4-4F25-A04E-9127A0D9EA67}" sibTransId="{2F861E53-24CA-4FFD-8032-5256156A5E8B}"/>
    <dgm:cxn modelId="{D5B74264-F7FE-4279-984A-E5503EEF42D2}" type="presOf" srcId="{3AD199A1-E52D-4104-82B2-5A65EEC89092}" destId="{8D0E18AA-5A59-4CD3-9A49-31AF3C825F5B}" srcOrd="0" destOrd="0" presId="urn:microsoft.com/office/officeart/2005/8/layout/hList7"/>
    <dgm:cxn modelId="{E665436F-E3F1-4384-B7F1-D6960C7E4478}" type="presOf" srcId="{F1E56F9C-8003-4A6E-9F0C-F64693C1E526}" destId="{3169A940-0C1F-4A5B-BFBF-18EF6CD36336}" srcOrd="1" destOrd="0" presId="urn:microsoft.com/office/officeart/2005/8/layout/hList7"/>
    <dgm:cxn modelId="{AAC91B84-2CC9-41FF-9D9B-AF8E58802B67}" type="presOf" srcId="{F1E56F9C-8003-4A6E-9F0C-F64693C1E526}" destId="{8ED5AA4E-8021-4C7C-93BF-9A217445E79C}" srcOrd="0" destOrd="0" presId="urn:microsoft.com/office/officeart/2005/8/layout/hList7"/>
    <dgm:cxn modelId="{2C8F9C86-03B8-4526-806E-F3B9B6F7682B}" type="presOf" srcId="{A76AF199-5ED9-46C2-AD9D-CFB4AD68C1A9}" destId="{504168D1-7F42-4A27-A67E-9DFA2E58D758}" srcOrd="0" destOrd="0" presId="urn:microsoft.com/office/officeart/2005/8/layout/hList7"/>
    <dgm:cxn modelId="{6B66268A-53B4-49F3-AA67-354C90F6E82E}" srcId="{A727D493-C4CA-4A5E-A73E-36DD0FEEC779}" destId="{A76AF199-5ED9-46C2-AD9D-CFB4AD68C1A9}" srcOrd="3" destOrd="0" parTransId="{B3F63635-3A44-419F-9026-19A0C13826AB}" sibTransId="{8F6E9378-E752-4029-80FB-F622722EF4F2}"/>
    <dgm:cxn modelId="{A9D1E88E-35B4-404B-A96F-475D9B2F2070}" type="presOf" srcId="{D03605C6-A881-47FA-A4E5-6A83E0273AE8}" destId="{013B8C77-D397-437B-AA05-205EB4DD2011}" srcOrd="0" destOrd="0" presId="urn:microsoft.com/office/officeart/2005/8/layout/hList7"/>
    <dgm:cxn modelId="{626D888F-F484-4BCD-82DB-22D97CC3F5EE}" type="presOf" srcId="{97773EA4-833A-4EEA-A2F0-7E9F1E275393}" destId="{23BD7327-7006-41EC-AE89-DCA527A93B14}" srcOrd="1" destOrd="0" presId="urn:microsoft.com/office/officeart/2005/8/layout/hList7"/>
    <dgm:cxn modelId="{9E6E9A96-9103-4249-A5AF-F67ECB1528EA}" type="presOf" srcId="{BB298614-F4A5-4449-B600-1404B00D930C}" destId="{21DCD80E-E750-417B-81D2-0C3DFB5ED8B5}" srcOrd="0" destOrd="0" presId="urn:microsoft.com/office/officeart/2005/8/layout/hList7"/>
    <dgm:cxn modelId="{497EFAA2-F9F7-44B8-9305-2D2A8A9B7303}" type="presOf" srcId="{A727D493-C4CA-4A5E-A73E-36DD0FEEC779}" destId="{777DC47B-3B72-480E-941D-EB3D77A7D273}" srcOrd="0" destOrd="0" presId="urn:microsoft.com/office/officeart/2005/8/layout/hList7"/>
    <dgm:cxn modelId="{E71449A4-6B21-4E58-BBB7-72D09237AC2A}" type="presOf" srcId="{97773EA4-833A-4EEA-A2F0-7E9F1E275393}" destId="{C05F5158-FFC8-4D0C-A5AA-3167DCD3AB81}" srcOrd="0" destOrd="0" presId="urn:microsoft.com/office/officeart/2005/8/layout/hList7"/>
    <dgm:cxn modelId="{BE8B2EAA-084B-409B-8373-9B7B75A4FA32}" type="presOf" srcId="{2F861E53-24CA-4FFD-8032-5256156A5E8B}" destId="{AFA8FF7E-FFD7-406B-AE7D-06C91DA2C9C3}" srcOrd="0" destOrd="0" presId="urn:microsoft.com/office/officeart/2005/8/layout/hList7"/>
    <dgm:cxn modelId="{97C90AB6-A8CC-4D9A-BA68-7AA031E0A613}" type="presOf" srcId="{D0194B5F-6DAC-48C5-A2BA-11EE26DDC97E}" destId="{D3920E36-CC76-4065-A1B3-F3554247F785}" srcOrd="0" destOrd="0" presId="urn:microsoft.com/office/officeart/2005/8/layout/hList7"/>
    <dgm:cxn modelId="{CF2371C8-43C6-4F6D-88CB-416E491960C1}" type="presOf" srcId="{8F6E9378-E752-4029-80FB-F622722EF4F2}" destId="{9BCEFD01-0CED-4A39-B02A-941BBA9EF0E3}" srcOrd="0" destOrd="0" presId="urn:microsoft.com/office/officeart/2005/8/layout/hList7"/>
    <dgm:cxn modelId="{08796BD2-CE29-44A0-96EF-EEEEF5E77E9B}" type="presOf" srcId="{BB298614-F4A5-4449-B600-1404B00D930C}" destId="{BEDFC144-A7EB-4AE9-AF9F-1FB220BC4790}" srcOrd="1" destOrd="0" presId="urn:microsoft.com/office/officeart/2005/8/layout/hList7"/>
    <dgm:cxn modelId="{9BF54EF9-C4E4-4ADD-BE06-4ACCF185642A}" type="presOf" srcId="{A76AF199-5ED9-46C2-AD9D-CFB4AD68C1A9}" destId="{A4EAB559-4A65-42BC-A213-9611625FC2A0}" srcOrd="1" destOrd="0" presId="urn:microsoft.com/office/officeart/2005/8/layout/hList7"/>
    <dgm:cxn modelId="{7ADD519F-561C-4651-81C5-D8A6C66A12E4}" type="presParOf" srcId="{777DC47B-3B72-480E-941D-EB3D77A7D273}" destId="{FF3CA199-730A-4C2B-9996-C19BC06E1B8F}" srcOrd="0" destOrd="0" presId="urn:microsoft.com/office/officeart/2005/8/layout/hList7"/>
    <dgm:cxn modelId="{BF8CAE6D-FF52-4266-B4B0-D7099B383D80}" type="presParOf" srcId="{777DC47B-3B72-480E-941D-EB3D77A7D273}" destId="{0EB8A6D1-3B43-483C-9C5E-150F3DE5527E}" srcOrd="1" destOrd="0" presId="urn:microsoft.com/office/officeart/2005/8/layout/hList7"/>
    <dgm:cxn modelId="{CA5DFF38-A32E-48AD-9D6D-E74C33811ADC}" type="presParOf" srcId="{0EB8A6D1-3B43-483C-9C5E-150F3DE5527E}" destId="{C51E67A2-02FD-4378-869F-BB4B292AE77C}" srcOrd="0" destOrd="0" presId="urn:microsoft.com/office/officeart/2005/8/layout/hList7"/>
    <dgm:cxn modelId="{F6035A27-1E26-4CA5-B1B0-B6B6EEA35AEB}" type="presParOf" srcId="{C51E67A2-02FD-4378-869F-BB4B292AE77C}" destId="{C05F5158-FFC8-4D0C-A5AA-3167DCD3AB81}" srcOrd="0" destOrd="0" presId="urn:microsoft.com/office/officeart/2005/8/layout/hList7"/>
    <dgm:cxn modelId="{FBC7D328-93E3-45DE-8B8E-516D7EE9F90D}" type="presParOf" srcId="{C51E67A2-02FD-4378-869F-BB4B292AE77C}" destId="{23BD7327-7006-41EC-AE89-DCA527A93B14}" srcOrd="1" destOrd="0" presId="urn:microsoft.com/office/officeart/2005/8/layout/hList7"/>
    <dgm:cxn modelId="{3E5AB7B7-4B0F-4A52-A44F-AEE74020B44C}" type="presParOf" srcId="{C51E67A2-02FD-4378-869F-BB4B292AE77C}" destId="{EDCF744B-25FC-4802-AF2F-B3791D586B06}" srcOrd="2" destOrd="0" presId="urn:microsoft.com/office/officeart/2005/8/layout/hList7"/>
    <dgm:cxn modelId="{BE48966F-FF57-4D97-B719-BBB054F8D2E7}" type="presParOf" srcId="{C51E67A2-02FD-4378-869F-BB4B292AE77C}" destId="{2E10219C-AD30-44E0-B8B4-1DBA0853D53A}" srcOrd="3" destOrd="0" presId="urn:microsoft.com/office/officeart/2005/8/layout/hList7"/>
    <dgm:cxn modelId="{215D33AD-DFCA-4781-8EE6-382EAB5DFE85}" type="presParOf" srcId="{0EB8A6D1-3B43-483C-9C5E-150F3DE5527E}" destId="{D3920E36-CC76-4065-A1B3-F3554247F785}" srcOrd="1" destOrd="0" presId="urn:microsoft.com/office/officeart/2005/8/layout/hList7"/>
    <dgm:cxn modelId="{B0276944-2D92-4B07-AFDE-36E2FDD25F72}" type="presParOf" srcId="{0EB8A6D1-3B43-483C-9C5E-150F3DE5527E}" destId="{1199A2BF-6A70-427F-AAD6-29686EE7B1D9}" srcOrd="2" destOrd="0" presId="urn:microsoft.com/office/officeart/2005/8/layout/hList7"/>
    <dgm:cxn modelId="{877F29D1-BFD0-4D7F-827C-2DE0D052B11A}" type="presParOf" srcId="{1199A2BF-6A70-427F-AAD6-29686EE7B1D9}" destId="{8D0E18AA-5A59-4CD3-9A49-31AF3C825F5B}" srcOrd="0" destOrd="0" presId="urn:microsoft.com/office/officeart/2005/8/layout/hList7"/>
    <dgm:cxn modelId="{89EC681C-730B-4744-A393-FF2C79FF8DF6}" type="presParOf" srcId="{1199A2BF-6A70-427F-AAD6-29686EE7B1D9}" destId="{031B9D3E-81F6-4ABC-ADA8-8EB623097575}" srcOrd="1" destOrd="0" presId="urn:microsoft.com/office/officeart/2005/8/layout/hList7"/>
    <dgm:cxn modelId="{ADFEF45A-66BC-4C27-A9A0-13E6248F2D95}" type="presParOf" srcId="{1199A2BF-6A70-427F-AAD6-29686EE7B1D9}" destId="{92B6170B-40C4-43F9-8BE8-5B27E4FBE548}" srcOrd="2" destOrd="0" presId="urn:microsoft.com/office/officeart/2005/8/layout/hList7"/>
    <dgm:cxn modelId="{C9B89698-DC25-4099-ABF4-64BE226FD1E7}" type="presParOf" srcId="{1199A2BF-6A70-427F-AAD6-29686EE7B1D9}" destId="{9F8C6AAA-2E2F-472D-9163-F8232B96D5DF}" srcOrd="3" destOrd="0" presId="urn:microsoft.com/office/officeart/2005/8/layout/hList7"/>
    <dgm:cxn modelId="{C06520FC-5E75-4AEA-BB18-DE3E1BC4DCF8}" type="presParOf" srcId="{0EB8A6D1-3B43-483C-9C5E-150F3DE5527E}" destId="{013B8C77-D397-437B-AA05-205EB4DD2011}" srcOrd="3" destOrd="0" presId="urn:microsoft.com/office/officeart/2005/8/layout/hList7"/>
    <dgm:cxn modelId="{794271D7-6814-4DFD-BD6E-DF0B35F26380}" type="presParOf" srcId="{0EB8A6D1-3B43-483C-9C5E-150F3DE5527E}" destId="{5D397E9B-8C06-4372-9DE3-ED3A3B24B9A6}" srcOrd="4" destOrd="0" presId="urn:microsoft.com/office/officeart/2005/8/layout/hList7"/>
    <dgm:cxn modelId="{8495AEC7-CB37-469F-A46C-17F92190484D}" type="presParOf" srcId="{5D397E9B-8C06-4372-9DE3-ED3A3B24B9A6}" destId="{8ED5AA4E-8021-4C7C-93BF-9A217445E79C}" srcOrd="0" destOrd="0" presId="urn:microsoft.com/office/officeart/2005/8/layout/hList7"/>
    <dgm:cxn modelId="{74CE27CD-3003-4564-8143-453D65652D79}" type="presParOf" srcId="{5D397E9B-8C06-4372-9DE3-ED3A3B24B9A6}" destId="{3169A940-0C1F-4A5B-BFBF-18EF6CD36336}" srcOrd="1" destOrd="0" presId="urn:microsoft.com/office/officeart/2005/8/layout/hList7"/>
    <dgm:cxn modelId="{7095F535-7426-41D6-AC29-BEF299B41C87}" type="presParOf" srcId="{5D397E9B-8C06-4372-9DE3-ED3A3B24B9A6}" destId="{FDA5D277-BC51-424A-9F9E-4E8E0E5EBE8D}" srcOrd="2" destOrd="0" presId="urn:microsoft.com/office/officeart/2005/8/layout/hList7"/>
    <dgm:cxn modelId="{A547C51C-8A4A-4166-B720-6AF58173AC10}" type="presParOf" srcId="{5D397E9B-8C06-4372-9DE3-ED3A3B24B9A6}" destId="{2A17D0A8-4EB5-4DDB-9196-CABF3EDB4527}" srcOrd="3" destOrd="0" presId="urn:microsoft.com/office/officeart/2005/8/layout/hList7"/>
    <dgm:cxn modelId="{635EF9ED-7B8B-4BD3-A3FE-907558CED69C}" type="presParOf" srcId="{0EB8A6D1-3B43-483C-9C5E-150F3DE5527E}" destId="{AFA8FF7E-FFD7-406B-AE7D-06C91DA2C9C3}" srcOrd="5" destOrd="0" presId="urn:microsoft.com/office/officeart/2005/8/layout/hList7"/>
    <dgm:cxn modelId="{4F8F746D-F09B-402B-B3E6-BA3890792549}" type="presParOf" srcId="{0EB8A6D1-3B43-483C-9C5E-150F3DE5527E}" destId="{1E508BB5-236D-47E5-8B28-5D6EB81F27E8}" srcOrd="6" destOrd="0" presId="urn:microsoft.com/office/officeart/2005/8/layout/hList7"/>
    <dgm:cxn modelId="{05F47791-332F-4BCF-8820-1E46CCB68139}" type="presParOf" srcId="{1E508BB5-236D-47E5-8B28-5D6EB81F27E8}" destId="{504168D1-7F42-4A27-A67E-9DFA2E58D758}" srcOrd="0" destOrd="0" presId="urn:microsoft.com/office/officeart/2005/8/layout/hList7"/>
    <dgm:cxn modelId="{483B82F7-A914-44F5-8F4C-02CE5604AA78}" type="presParOf" srcId="{1E508BB5-236D-47E5-8B28-5D6EB81F27E8}" destId="{A4EAB559-4A65-42BC-A213-9611625FC2A0}" srcOrd="1" destOrd="0" presId="urn:microsoft.com/office/officeart/2005/8/layout/hList7"/>
    <dgm:cxn modelId="{AFA8DEB4-C96A-485A-9FE9-C567EA55309A}" type="presParOf" srcId="{1E508BB5-236D-47E5-8B28-5D6EB81F27E8}" destId="{1905E54D-E66F-43C7-80CD-422F8111A140}" srcOrd="2" destOrd="0" presId="urn:microsoft.com/office/officeart/2005/8/layout/hList7"/>
    <dgm:cxn modelId="{D603A5D1-C507-4CDD-B51C-F73FBCB15CEA}" type="presParOf" srcId="{1E508BB5-236D-47E5-8B28-5D6EB81F27E8}" destId="{703F174A-167C-4566-A253-DD025976CA37}" srcOrd="3" destOrd="0" presId="urn:microsoft.com/office/officeart/2005/8/layout/hList7"/>
    <dgm:cxn modelId="{71D9AC3E-5208-4C57-A852-61C995C4F45F}" type="presParOf" srcId="{0EB8A6D1-3B43-483C-9C5E-150F3DE5527E}" destId="{9BCEFD01-0CED-4A39-B02A-941BBA9EF0E3}" srcOrd="7" destOrd="0" presId="urn:microsoft.com/office/officeart/2005/8/layout/hList7"/>
    <dgm:cxn modelId="{40636578-AC45-479B-AAC7-905F41B41949}" type="presParOf" srcId="{0EB8A6D1-3B43-483C-9C5E-150F3DE5527E}" destId="{B8471CE0-0DA5-428A-A29F-0C4244890969}" srcOrd="8" destOrd="0" presId="urn:microsoft.com/office/officeart/2005/8/layout/hList7"/>
    <dgm:cxn modelId="{5E83ABB4-CB59-4E2A-8DAC-88D124099320}" type="presParOf" srcId="{B8471CE0-0DA5-428A-A29F-0C4244890969}" destId="{21DCD80E-E750-417B-81D2-0C3DFB5ED8B5}" srcOrd="0" destOrd="0" presId="urn:microsoft.com/office/officeart/2005/8/layout/hList7"/>
    <dgm:cxn modelId="{58A97CB8-FFF5-43E3-85D3-6B2BFF40477E}" type="presParOf" srcId="{B8471CE0-0DA5-428A-A29F-0C4244890969}" destId="{BEDFC144-A7EB-4AE9-AF9F-1FB220BC4790}" srcOrd="1" destOrd="0" presId="urn:microsoft.com/office/officeart/2005/8/layout/hList7"/>
    <dgm:cxn modelId="{DE2DD210-8AA9-4E7A-B249-EAC453426E6C}" type="presParOf" srcId="{B8471CE0-0DA5-428A-A29F-0C4244890969}" destId="{679CEC2A-B822-44B6-AE8B-CA6C05735723}" srcOrd="2" destOrd="0" presId="urn:microsoft.com/office/officeart/2005/8/layout/hList7"/>
    <dgm:cxn modelId="{327DD751-8D9A-4B02-9EB5-CD1B83BA4117}" type="presParOf" srcId="{B8471CE0-0DA5-428A-A29F-0C4244890969}" destId="{878326EB-8B38-40D4-9AA1-B5B0BDF065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F5158-FFC8-4D0C-A5AA-3167DCD3AB81}">
      <dsp:nvSpPr>
        <dsp:cNvPr id="0" name=""/>
        <dsp:cNvSpPr/>
      </dsp:nvSpPr>
      <dsp:spPr>
        <a:xfrm>
          <a:off x="1895" y="0"/>
          <a:ext cx="2232120" cy="531158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b="1" kern="1200" dirty="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2 300,0 тис.грн.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bg1"/>
              </a:solidFill>
            </a:rPr>
            <a:t> </a:t>
          </a:r>
        </a:p>
      </dsp:txBody>
      <dsp:txXfrm>
        <a:off x="1895" y="2124635"/>
        <a:ext cx="2232120" cy="2124635"/>
      </dsp:txXfrm>
    </dsp:sp>
    <dsp:sp modelId="{2E10219C-AD30-44E0-B8B4-1DBA0853D53A}">
      <dsp:nvSpPr>
        <dsp:cNvPr id="0" name=""/>
        <dsp:cNvSpPr/>
      </dsp:nvSpPr>
      <dsp:spPr>
        <a:xfrm>
          <a:off x="243676" y="288396"/>
          <a:ext cx="1768759" cy="1768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0E18AA-5A59-4CD3-9A49-31AF3C825F5B}">
      <dsp:nvSpPr>
        <dsp:cNvPr id="0" name=""/>
        <dsp:cNvSpPr/>
      </dsp:nvSpPr>
      <dsp:spPr>
        <a:xfrm>
          <a:off x="2300980" y="0"/>
          <a:ext cx="2285758" cy="531158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і мистецтво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3 980,0 тис. грн. </a:t>
          </a:r>
        </a:p>
      </dsp:txBody>
      <dsp:txXfrm>
        <a:off x="2300980" y="2124635"/>
        <a:ext cx="2285758" cy="2124635"/>
      </dsp:txXfrm>
    </dsp:sp>
    <dsp:sp modelId="{9F8C6AAA-2E2F-472D-9163-F8232B96D5DF}">
      <dsp:nvSpPr>
        <dsp:cNvPr id="0" name=""/>
        <dsp:cNvSpPr/>
      </dsp:nvSpPr>
      <dsp:spPr>
        <a:xfrm>
          <a:off x="2559479" y="318695"/>
          <a:ext cx="1768759" cy="17687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D5AA4E-8021-4C7C-93BF-9A217445E79C}">
      <dsp:nvSpPr>
        <dsp:cNvPr id="0" name=""/>
        <dsp:cNvSpPr/>
      </dsp:nvSpPr>
      <dsp:spPr>
        <a:xfrm>
          <a:off x="4653702" y="0"/>
          <a:ext cx="2232120" cy="531158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Фізична культура і спорт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100,0 тис. грн. </a:t>
          </a:r>
        </a:p>
      </dsp:txBody>
      <dsp:txXfrm>
        <a:off x="4653702" y="2124635"/>
        <a:ext cx="2232120" cy="2124635"/>
      </dsp:txXfrm>
    </dsp:sp>
    <dsp:sp modelId="{2A17D0A8-4EB5-4DDB-9196-CABF3EDB4527}">
      <dsp:nvSpPr>
        <dsp:cNvPr id="0" name=""/>
        <dsp:cNvSpPr/>
      </dsp:nvSpPr>
      <dsp:spPr>
        <a:xfrm>
          <a:off x="4799147" y="134894"/>
          <a:ext cx="1941230" cy="21363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4168D1-7F42-4A27-A67E-9DFA2E58D758}">
      <dsp:nvSpPr>
        <dsp:cNvPr id="0" name=""/>
        <dsp:cNvSpPr/>
      </dsp:nvSpPr>
      <dsp:spPr>
        <a:xfrm>
          <a:off x="6952786" y="0"/>
          <a:ext cx="2232120" cy="53115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захист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846,0 тис.грн.</a:t>
          </a:r>
        </a:p>
      </dsp:txBody>
      <dsp:txXfrm>
        <a:off x="6952786" y="2124635"/>
        <a:ext cx="2232120" cy="2124635"/>
      </dsp:txXfrm>
    </dsp:sp>
    <dsp:sp modelId="{703F174A-167C-4566-A253-DD025976CA37}">
      <dsp:nvSpPr>
        <dsp:cNvPr id="0" name=""/>
        <dsp:cNvSpPr/>
      </dsp:nvSpPr>
      <dsp:spPr>
        <a:xfrm>
          <a:off x="7111948" y="256824"/>
          <a:ext cx="1768759" cy="17687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DCD80E-E750-417B-81D2-0C3DFB5ED8B5}">
      <dsp:nvSpPr>
        <dsp:cNvPr id="0" name=""/>
        <dsp:cNvSpPr/>
      </dsp:nvSpPr>
      <dsp:spPr>
        <a:xfrm>
          <a:off x="9251871" y="0"/>
          <a:ext cx="2232120" cy="531158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Державне управління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1 811,4 тис.грн.</a:t>
          </a:r>
        </a:p>
      </dsp:txBody>
      <dsp:txXfrm>
        <a:off x="9251871" y="2124635"/>
        <a:ext cx="2232120" cy="2124635"/>
      </dsp:txXfrm>
    </dsp:sp>
    <dsp:sp modelId="{878326EB-8B38-40D4-9AA1-B5B0BDF065C1}">
      <dsp:nvSpPr>
        <dsp:cNvPr id="0" name=""/>
        <dsp:cNvSpPr/>
      </dsp:nvSpPr>
      <dsp:spPr>
        <a:xfrm>
          <a:off x="9483552" y="318695"/>
          <a:ext cx="1768759" cy="17687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3CA199-730A-4C2B-9996-C19BC06E1B8F}">
      <dsp:nvSpPr>
        <dsp:cNvPr id="0" name=""/>
        <dsp:cNvSpPr/>
      </dsp:nvSpPr>
      <dsp:spPr>
        <a:xfrm>
          <a:off x="474757" y="4175756"/>
          <a:ext cx="10567016" cy="79673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0.39987</cdr:x>
      <cdr:y>0.10032</cdr:y>
    </cdr:from>
    <cdr:to>
      <cdr:x>0.5028</cdr:x>
      <cdr:y>0.17667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5626BCC-F31D-439C-9F70-010E5C39E916}"/>
            </a:ext>
          </a:extLst>
        </cdr:cNvPr>
        <cdr:cNvSpPr txBox="1"/>
      </cdr:nvSpPr>
      <cdr:spPr>
        <a:xfrm xmlns:a="http://schemas.openxmlformats.org/drawingml/2006/main">
          <a:off x="3552428" y="518507"/>
          <a:ext cx="914400" cy="39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0.06373</cdr:x>
      <cdr:y>0.30592</cdr:y>
    </cdr:from>
    <cdr:to>
      <cdr:x>0.24042</cdr:x>
      <cdr:y>0.38627</cdr:y>
    </cdr:to>
    <cdr:sp macro="" textlink="">
      <cdr:nvSpPr>
        <cdr:cNvPr id="11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38BE1D88-CF09-4D96-9CBE-D2C709EAE94C}"/>
            </a:ext>
          </a:extLst>
        </cdr:cNvPr>
        <cdr:cNvSpPr/>
      </cdr:nvSpPr>
      <cdr:spPr>
        <a:xfrm xmlns:a="http://schemas.openxmlformats.org/drawingml/2006/main">
          <a:off x="722888" y="1721361"/>
          <a:ext cx="2004257" cy="452123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7785" dist="33020" dir="318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rightRoom" dir="t">
            <a:rot lat="0" lon="0" rev="600000"/>
          </a:lightRig>
        </a:scene3d>
        <a:sp3d xmlns:a="http://schemas.openxmlformats.org/drawingml/2006/main" prstMaterial="metal">
          <a:bevelT w="38100" h="57150" prst="angl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dirty="0"/>
            <a:t>Забезпечено на </a:t>
          </a:r>
        </a:p>
        <a:p xmlns:a="http://schemas.openxmlformats.org/drawingml/2006/main">
          <a:pPr algn="ctr"/>
          <a:r>
            <a:rPr lang="uk-UA" sz="1200" dirty="0"/>
            <a:t>100 %</a:t>
          </a:r>
        </a:p>
      </cdr:txBody>
    </cdr:sp>
  </cdr:relSizeAnchor>
  <cdr:relSizeAnchor xmlns:cdr="http://schemas.openxmlformats.org/drawingml/2006/chartDrawing">
    <cdr:from>
      <cdr:x>0.06373</cdr:x>
      <cdr:y>0.16263</cdr:y>
    </cdr:from>
    <cdr:to>
      <cdr:x>0.24042</cdr:x>
      <cdr:y>0.24298</cdr:y>
    </cdr:to>
    <cdr:sp macro="" textlink="">
      <cdr:nvSpPr>
        <cdr:cNvPr id="3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F04D2A8D-A971-5116-43B9-C1E5DC177D18}"/>
            </a:ext>
          </a:extLst>
        </cdr:cNvPr>
        <cdr:cNvSpPr/>
      </cdr:nvSpPr>
      <cdr:spPr>
        <a:xfrm xmlns:a="http://schemas.openxmlformats.org/drawingml/2006/main">
          <a:off x="722888" y="915096"/>
          <a:ext cx="2004257" cy="452123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7785" dist="33020" dir="318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rightRoom" dir="t">
            <a:rot lat="0" lon="0" rev="600000"/>
          </a:lightRig>
        </a:scene3d>
        <a:sp3d xmlns:a="http://schemas.openxmlformats.org/drawingml/2006/main" prstMaterial="metal">
          <a:bevelT w="38100" h="57150" prst="angl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dirty="0"/>
            <a:t>Забезпечено на </a:t>
          </a:r>
        </a:p>
        <a:p xmlns:a="http://schemas.openxmlformats.org/drawingml/2006/main">
          <a:pPr algn="ctr"/>
          <a:r>
            <a:rPr lang="uk-UA" sz="1200" dirty="0"/>
            <a:t>97,9 %</a:t>
          </a:r>
        </a:p>
      </cdr:txBody>
    </cdr:sp>
  </cdr:relSizeAnchor>
  <cdr:relSizeAnchor xmlns:cdr="http://schemas.openxmlformats.org/drawingml/2006/chartDrawing">
    <cdr:from>
      <cdr:x>0.06373</cdr:x>
      <cdr:y>0.61902</cdr:y>
    </cdr:from>
    <cdr:to>
      <cdr:x>0.24042</cdr:x>
      <cdr:y>0.69937</cdr:y>
    </cdr:to>
    <cdr:sp macro="" textlink="">
      <cdr:nvSpPr>
        <cdr:cNvPr id="4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F04D2A8D-A971-5116-43B9-C1E5DC177D18}"/>
            </a:ext>
          </a:extLst>
        </cdr:cNvPr>
        <cdr:cNvSpPr/>
      </cdr:nvSpPr>
      <cdr:spPr>
        <a:xfrm xmlns:a="http://schemas.openxmlformats.org/drawingml/2006/main">
          <a:off x="722888" y="3483186"/>
          <a:ext cx="2004257" cy="452123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7785" dist="33020" dir="318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rightRoom" dir="t">
            <a:rot lat="0" lon="0" rev="600000"/>
          </a:lightRig>
        </a:scene3d>
        <a:sp3d xmlns:a="http://schemas.openxmlformats.org/drawingml/2006/main" prstMaterial="metal">
          <a:bevelT w="38100" h="57150" prst="angl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dirty="0"/>
            <a:t>Забезпечено на </a:t>
          </a:r>
        </a:p>
        <a:p xmlns:a="http://schemas.openxmlformats.org/drawingml/2006/main">
          <a:pPr algn="ctr"/>
          <a:r>
            <a:rPr lang="uk-UA" sz="1200" dirty="0"/>
            <a:t>96 %</a:t>
          </a:r>
        </a:p>
      </cdr:txBody>
    </cdr:sp>
  </cdr:relSizeAnchor>
  <cdr:relSizeAnchor xmlns:cdr="http://schemas.openxmlformats.org/drawingml/2006/chartDrawing">
    <cdr:from>
      <cdr:x>0.06049</cdr:x>
      <cdr:y>0.78304</cdr:y>
    </cdr:from>
    <cdr:to>
      <cdr:x>0.24366</cdr:x>
      <cdr:y>0.86339</cdr:y>
    </cdr:to>
    <cdr:sp macro="" textlink="">
      <cdr:nvSpPr>
        <cdr:cNvPr id="5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F04D2A8D-A971-5116-43B9-C1E5DC177D18}"/>
            </a:ext>
          </a:extLst>
        </cdr:cNvPr>
        <cdr:cNvSpPr/>
      </cdr:nvSpPr>
      <cdr:spPr>
        <a:xfrm xmlns:a="http://schemas.openxmlformats.org/drawingml/2006/main">
          <a:off x="686136" y="4406104"/>
          <a:ext cx="2077762" cy="452122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7785" dist="33020" dir="318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rightRoom" dir="t">
            <a:rot lat="0" lon="0" rev="600000"/>
          </a:lightRig>
        </a:scene3d>
        <a:sp3d xmlns:a="http://schemas.openxmlformats.org/drawingml/2006/main" prstMaterial="metal">
          <a:bevelT w="38100" h="57150" prst="angl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dirty="0"/>
            <a:t>Забезпечено на </a:t>
          </a:r>
        </a:p>
        <a:p xmlns:a="http://schemas.openxmlformats.org/drawingml/2006/main">
          <a:pPr algn="ctr"/>
          <a:r>
            <a:rPr lang="uk-UA" sz="1200" dirty="0"/>
            <a:t>70,9%</a:t>
          </a:r>
        </a:p>
      </cdr:txBody>
    </cdr:sp>
  </cdr:relSizeAnchor>
  <cdr:relSizeAnchor xmlns:cdr="http://schemas.openxmlformats.org/drawingml/2006/chartDrawing">
    <cdr:from>
      <cdr:x>0.06373</cdr:x>
      <cdr:y>0.45983</cdr:y>
    </cdr:from>
    <cdr:to>
      <cdr:x>0.24042</cdr:x>
      <cdr:y>0.54017</cdr:y>
    </cdr:to>
    <cdr:sp macro="" textlink="">
      <cdr:nvSpPr>
        <cdr:cNvPr id="12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FFEC28BF-CD99-7272-18B3-00B9A7C2209B}"/>
            </a:ext>
          </a:extLst>
        </cdr:cNvPr>
        <cdr:cNvSpPr/>
      </cdr:nvSpPr>
      <cdr:spPr>
        <a:xfrm xmlns:a="http://schemas.openxmlformats.org/drawingml/2006/main">
          <a:off x="722888" y="2587397"/>
          <a:ext cx="2004257" cy="452122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7785" dist="33020" dir="318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rightRoom" dir="t">
            <a:rot lat="0" lon="0" rev="600000"/>
          </a:lightRig>
        </a:scene3d>
        <a:sp3d xmlns:a="http://schemas.openxmlformats.org/drawingml/2006/main" prstMaterial="metal">
          <a:bevelT w="38100" h="57150" prst="angl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dirty="0"/>
            <a:t>Забезпечено на </a:t>
          </a:r>
        </a:p>
        <a:p xmlns:a="http://schemas.openxmlformats.org/drawingml/2006/main">
          <a:pPr algn="ctr"/>
          <a:r>
            <a:rPr lang="uk-UA" sz="1200" dirty="0"/>
            <a:t>100 %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0.31689</cdr:x>
      <cdr:y>0.16287</cdr:y>
    </cdr:from>
    <cdr:to>
      <cdr:x>0.42939</cdr:x>
      <cdr:y>0.33162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5703" y="8825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0.5</cdr:x>
      <cdr:y>0.64224</cdr:y>
    </cdr:from>
    <cdr:to>
      <cdr:x>0.6125</cdr:x>
      <cdr:y>0.81099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64000" y="34801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1.07953E-7</cdr:x>
      <cdr:y>0.0022</cdr:y>
    </cdr:from>
    <cdr:to>
      <cdr:x>1</cdr:x>
      <cdr:y>0.1006</cdr:y>
    </cdr:to>
    <cdr:sp macro="" textlink="">
      <cdr:nvSpPr>
        <cdr:cNvPr id="10" name="Прямоугольник 9">
          <a:extLst xmlns:a="http://schemas.openxmlformats.org/drawingml/2006/main">
            <a:ext uri="{FF2B5EF4-FFF2-40B4-BE49-F238E27FC236}">
              <a16:creationId xmlns:a16="http://schemas.microsoft.com/office/drawing/2014/main" id="{DC8A9B70-6629-4DEB-8864-05E675B8B91D}"/>
            </a:ext>
          </a:extLst>
        </cdr:cNvPr>
        <cdr:cNvSpPr/>
      </cdr:nvSpPr>
      <cdr:spPr>
        <a:xfrm xmlns:a="http://schemas.openxmlformats.org/drawingml/2006/main">
          <a:off x="1" y="13074"/>
          <a:ext cx="9263268" cy="58477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rPr>
            <a:t>СТРУКТУРА ВИДАТКІВ ПО ГАЛУЗІ ОСВІТА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0.90131</cdr:x>
      <cdr:y>0.40595</cdr:y>
    </cdr:from>
    <cdr:to>
      <cdr:x>1</cdr:x>
      <cdr:y>0.55937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B277B9-2045-0409-90ED-61B50B4BF245}"/>
            </a:ext>
          </a:extLst>
        </cdr:cNvPr>
        <cdr:cNvSpPr txBox="1"/>
      </cdr:nvSpPr>
      <cdr:spPr>
        <a:xfrm xmlns:a="http://schemas.openxmlformats.org/drawingml/2006/main">
          <a:off x="9049870" y="24194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318D-5166-4AA4-978D-EB82EF5AE6F3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66DFC-2972-4A36-8BC8-43EAD5CB324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63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66DFC-2972-4A36-8BC8-43EAD5CB324B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248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91487-E6E8-8710-A7B0-2097577B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943039E-09D0-5E97-4BBB-72EBF9AC5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2FFDB6-4995-D9E2-6A09-605EAB2E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083FE6-3D07-E82E-D97E-6ABF52B4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6DA860-5809-B71A-8D80-251E6645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836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EA054-B58F-5BD9-0F0C-C2BBDC92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8573980-6BEC-7A5B-F155-7DBA66323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14725E-6FD7-4FBF-E148-ECDEAA40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28E11-3DC0-BFB0-F706-61283966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D0E5D2-9341-B691-B04F-B1B0376F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70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EDF0B89-6015-ABF5-6341-BEBAF62E6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9E3E3D-1508-B8EE-FB12-51FFEB2B4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849742-56A4-EE12-09A3-CDF1B28D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589E8F-FA1E-3480-8D83-8E4EAD32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57AF-9CC9-55E3-6853-9281C930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826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00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4780C-3332-10BE-04C1-067EB5B6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24C6F-1788-6AB5-E3CE-A9403BB94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8364B4-4DCB-C817-FC9E-F3E85635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9D2246-38FD-3EC5-B6F6-DC980EC9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3FED88-13E7-E917-DFA5-6DC1127C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54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C5751-A216-AD39-301D-ED1EAE8F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A54CAE-CF4F-6A26-F5A6-4CDAE91E7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33F982-4C69-5B4D-5C98-CF7AB617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3E401-5ECD-96E3-9A1D-50BCE656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0F4D78-4418-24EE-080A-AEECCD45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84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6E4DB-6578-1AD5-E96E-BD7499B9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41E7E5-992C-FFE6-BB29-C5A2EA4D0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3952AAC-C0D8-8C48-CC5D-53CE71176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86B7C0B-0B38-82B1-AE27-A2A8C4F0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10DE97-C314-FC7A-31AD-591E5464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4DA9DE-EB6D-C0CF-B21E-662D1D9F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144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07625-D037-B214-A5C2-857C88B2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B21344-5C07-A231-C78F-D431A62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03ED39-CD7A-D461-1EF4-68FB462D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8D8BA0-1295-8BA2-A6CF-7C058412F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6002C89-08D5-3B7E-58CA-B460667FC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B691E1A-9D14-F97D-3EC8-8B7EAF7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45483E-7FBB-F886-D6A4-AC2FF4E2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56A2885-2119-942A-A8A3-219C33B9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57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6308E-AF59-193D-1E54-F0CAAF65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F3E7E89-A4F7-6E5D-C9A9-A14CC6AD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011A9B-52AD-2D59-7B2B-712FC814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5B777F2-EEB4-7F88-79AA-B9E33529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54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D892830-ADBD-6E2E-CA46-CD009A21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B6372C2-4DD2-47D7-5AF0-89C9CE4C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D7B76E-3418-06D4-2DF1-B5A9C02F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71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61DD-EF2D-A994-D5EE-A3502181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6EE01B-8957-9543-0B7B-2A394E38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629B8-7617-D20F-935F-593E17B16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DA3702-6FAC-19D1-C13C-A88BA632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F90C745-0142-BAC5-0AE2-05D07500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8714B6-147C-E96F-76FD-7A69AC13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0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DC188-98C8-36D5-DBF9-1313E2B3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AAB50-357C-67B2-37EF-8522CEF49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CCAA0-5228-6FF7-5504-9330EE9D0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1BD9A6-6269-E4F3-35AD-EE7321B7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DF2C20-C911-0DBE-EA14-F78CA437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C8F31B-2FE2-C06E-7D22-1342FBDD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394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8010FB4-DA29-4018-2F31-40D99929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F6EE6C6-0FC2-76DD-2E03-864248249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245D7F-4FDC-052C-02D8-346F281BE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9C56-EB49-4BD1-A485-3AD01691B018}" type="datetimeFigureOut">
              <a:rPr lang="uk-UA" smtClean="0"/>
              <a:t>15.11.2024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76501C-CC7F-7865-6021-856344E8E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9C685-7106-9257-CB66-DD45456FA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7420-17A8-44D4-99DF-84227F8CF91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9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6D6233-C6AF-818C-2361-4766E12B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0" y="0"/>
            <a:ext cx="12192000" cy="6858000"/>
          </a:xfrm>
          <a:prstGeom prst="rect">
            <a:avLst/>
          </a:prstGeom>
        </p:spPr>
      </p:pic>
      <p:sp useBgFill="1">
        <p:nvSpPr>
          <p:cNvPr id="9" name="Прямокутник: округлені верхні кути 8">
            <a:extLst>
              <a:ext uri="{FF2B5EF4-FFF2-40B4-BE49-F238E27FC236}">
                <a16:creationId xmlns:a16="http://schemas.microsoft.com/office/drawing/2014/main" id="{2B027BED-331A-56D1-F74D-1F54CE15C80E}"/>
              </a:ext>
            </a:extLst>
          </p:cNvPr>
          <p:cNvSpPr/>
          <p:nvPr/>
        </p:nvSpPr>
        <p:spPr>
          <a:xfrm rot="21251659">
            <a:off x="3139452" y="4380452"/>
            <a:ext cx="6712158" cy="1909444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Бюджетний запит на 2025 рік</a:t>
            </a:r>
          </a:p>
          <a:p>
            <a:pPr algn="ctr"/>
            <a:endParaRPr lang="uk-UA" sz="1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ДНІПРОВСЬКА РАЙОННА В МІСТІ КИЄВІ ДЕРЖАВНА АДМІНІСТРАЦІЯ</a:t>
            </a:r>
          </a:p>
          <a:p>
            <a:pPr algn="ctr"/>
            <a:endParaRPr lang="uk-UA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6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749890B-BBF2-C8F2-B7D4-34909760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70659"/>
              </p:ext>
            </p:extLst>
          </p:nvPr>
        </p:nvGraphicFramePr>
        <p:xfrm>
          <a:off x="340658" y="220694"/>
          <a:ext cx="11711642" cy="62566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65120">
                  <a:extLst>
                    <a:ext uri="{9D8B030D-6E8A-4147-A177-3AD203B41FA5}">
                      <a16:colId xmlns:a16="http://schemas.microsoft.com/office/drawing/2014/main" val="2507155938"/>
                    </a:ext>
                  </a:extLst>
                </a:gridCol>
                <a:gridCol w="1211728">
                  <a:extLst>
                    <a:ext uri="{9D8B030D-6E8A-4147-A177-3AD203B41FA5}">
                      <a16:colId xmlns:a16="http://schemas.microsoft.com/office/drawing/2014/main" val="2042190664"/>
                    </a:ext>
                  </a:extLst>
                </a:gridCol>
                <a:gridCol w="2334794">
                  <a:extLst>
                    <a:ext uri="{9D8B030D-6E8A-4147-A177-3AD203B41FA5}">
                      <a16:colId xmlns:a16="http://schemas.microsoft.com/office/drawing/2014/main" val="2244840892"/>
                    </a:ext>
                  </a:extLst>
                </a:gridCol>
              </a:tblGrid>
              <a:tr h="71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7859"/>
                  </a:ext>
                </a:extLst>
              </a:tr>
              <a:tr h="309092">
                <a:tc>
                  <a:txBody>
                    <a:bodyPr/>
                    <a:lstStyle/>
                    <a:p>
                      <a:pPr algn="just"/>
                      <a:r>
                        <a:rPr lang="uk-UA" sz="12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надання загальної середньої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726516"/>
                  </a:ext>
                </a:extLst>
              </a:tr>
              <a:tr h="367638">
                <a:tc>
                  <a:txBody>
                    <a:bodyPr/>
                    <a:lstStyle/>
                    <a:p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-забезпечення надання відповідних послуг закладами загальної середньої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760 843,9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02138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-забезпечення надання послуг закладами загальної середньої освіти за рахунок освітньої субвенції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659 540,7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230607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761952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класів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51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(штатних одиниць)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094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32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учнів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88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учня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912335"/>
                  </a:ext>
                </a:extLst>
              </a:tr>
              <a:tr h="335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загальної середньої освіти та реабілітаційних послуг дівчатами та хлопцями, які потребують корекції фізичного та розумового розвитку</a:t>
                      </a:r>
                      <a:endParaRPr lang="uk-UA" sz="11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09254"/>
                  </a:ext>
                </a:extLst>
              </a:tr>
              <a:tr h="371611">
                <a:tc>
                  <a:txBody>
                    <a:bodyPr/>
                    <a:lstStyle/>
                    <a:p>
                      <a:pPr algn="just"/>
                      <a:r>
                        <a:rPr lang="uk-UA" sz="115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загальної середньої освіти та реабілітаційних послуг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42 115,3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27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загальної середньої освіти та реабілітаційних послуг </a:t>
                      </a: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рахунок освітньої субвенції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32 385,1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930134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класів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15845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256841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157456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вихованців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491465"/>
                  </a:ext>
                </a:extLst>
              </a:tr>
              <a:tr h="374078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вихованця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42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7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749890B-BBF2-C8F2-B7D4-34909760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00337"/>
              </p:ext>
            </p:extLst>
          </p:nvPr>
        </p:nvGraphicFramePr>
        <p:xfrm>
          <a:off x="340658" y="220694"/>
          <a:ext cx="11559242" cy="6271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08484">
                  <a:extLst>
                    <a:ext uri="{9D8B030D-6E8A-4147-A177-3AD203B41FA5}">
                      <a16:colId xmlns:a16="http://schemas.microsoft.com/office/drawing/2014/main" val="2507155938"/>
                    </a:ext>
                  </a:extLst>
                </a:gridCol>
                <a:gridCol w="1669220">
                  <a:extLst>
                    <a:ext uri="{9D8B030D-6E8A-4147-A177-3AD203B41FA5}">
                      <a16:colId xmlns:a16="http://schemas.microsoft.com/office/drawing/2014/main" val="2042190664"/>
                    </a:ext>
                  </a:extLst>
                </a:gridCol>
                <a:gridCol w="1881538">
                  <a:extLst>
                    <a:ext uri="{9D8B030D-6E8A-4147-A177-3AD203B41FA5}">
                      <a16:colId xmlns:a16="http://schemas.microsoft.com/office/drawing/2014/main" val="2244840892"/>
                    </a:ext>
                  </a:extLst>
                </a:gridCol>
              </a:tblGrid>
              <a:tr h="850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7859"/>
                  </a:ext>
                </a:extLst>
              </a:tr>
              <a:tr h="435566">
                <a:tc>
                  <a:txBody>
                    <a:bodyPr/>
                    <a:lstStyle/>
                    <a:p>
                      <a:pPr algn="just"/>
                      <a:r>
                        <a:rPr lang="uk-UA" sz="1200" b="1" i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надання належної освіти у загальноосвітніх закладах з поглибленим вивченням окремих предметів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726516"/>
                  </a:ext>
                </a:extLst>
              </a:tr>
              <a:tr h="300338">
                <a:tc>
                  <a:txBody>
                    <a:bodyPr/>
                    <a:lstStyle/>
                    <a:p>
                      <a:pPr algn="just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надання належної освіти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48 262,8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121742"/>
                  </a:ext>
                </a:extLst>
              </a:tr>
              <a:tr h="2359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надання належної освіти за рахунок освітньої субвенції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21 075,2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95594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02138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класів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06386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1842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729930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учнів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112685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учня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17296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pPr algn="just"/>
                      <a:r>
                        <a:rPr lang="uk-UA" sz="12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Отримання позашкільної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966982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460989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гуртків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578886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21103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986715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дітей, які отримують позашкільну освіту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083434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дитину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489032"/>
                  </a:ext>
                </a:extLst>
              </a:tr>
              <a:tr h="312146">
                <a:tc>
                  <a:txBody>
                    <a:bodyPr/>
                    <a:lstStyle/>
                    <a:p>
                      <a:endParaRPr lang="uk-UA" sz="12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135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1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749890B-BBF2-C8F2-B7D4-34909760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6898"/>
              </p:ext>
            </p:extLst>
          </p:nvPr>
        </p:nvGraphicFramePr>
        <p:xfrm>
          <a:off x="310029" y="225141"/>
          <a:ext cx="11571942" cy="64077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60065">
                  <a:extLst>
                    <a:ext uri="{9D8B030D-6E8A-4147-A177-3AD203B41FA5}">
                      <a16:colId xmlns:a16="http://schemas.microsoft.com/office/drawing/2014/main" val="2507155938"/>
                    </a:ext>
                  </a:extLst>
                </a:gridCol>
                <a:gridCol w="1339111">
                  <a:extLst>
                    <a:ext uri="{9D8B030D-6E8A-4147-A177-3AD203B41FA5}">
                      <a16:colId xmlns:a16="http://schemas.microsoft.com/office/drawing/2014/main" val="2042190664"/>
                    </a:ext>
                  </a:extLst>
                </a:gridCol>
                <a:gridCol w="3072766">
                  <a:extLst>
                    <a:ext uri="{9D8B030D-6E8A-4147-A177-3AD203B41FA5}">
                      <a16:colId xmlns:a16="http://schemas.microsoft.com/office/drawing/2014/main" val="2244840892"/>
                    </a:ext>
                  </a:extLst>
                </a:gridCol>
              </a:tblGrid>
              <a:tr h="937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7859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r>
                        <a:rPr lang="uk-UA" sz="1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діяльності інклюзивно-ресурсних центрів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726516"/>
                  </a:ext>
                </a:extLst>
              </a:tr>
              <a:tr h="271409">
                <a:tc>
                  <a:txBody>
                    <a:bodyPr/>
                    <a:lstStyle/>
                    <a:p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права осіб з особливими освітніми потребами на здобуття дошкільної та загальної середньої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7 436,8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14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права осіб з особливими освітніми потребами на здобуття дошкільної та загальної середньої освіти за рахунок субвенції з ДБ</a:t>
                      </a:r>
                      <a:endParaRPr lang="uk-UA" sz="12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587091"/>
                  </a:ext>
                </a:extLst>
              </a:tr>
              <a:tr h="250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інклюзивно-ресурсних центрів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02138"/>
                  </a:ext>
                </a:extLst>
              </a:tr>
              <a:tr h="300768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06386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1842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дітей, яких обслуговує інклюзивно-ресурсний центр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729930"/>
                  </a:ext>
                </a:extLst>
              </a:tr>
              <a:tr h="269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дитину, яку обслуговує інклюзивно-ресурсний центр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1112685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algn="just"/>
                      <a:r>
                        <a:rPr lang="uk-UA" sz="1200" b="1" i="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надання початкової музичної, хореографічної освіти з образотворчого мистецтва та художнього промислу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753830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425562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класів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913905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634260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026649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учнів </a:t>
                      </a:r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 отримують освіту у школах естетичного виховання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395677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витрати на навчання одного учня, який отримує освіту в школах естетичного виховання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</a:t>
                      </a:r>
                      <a:endParaRPr lang="uk-U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85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4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AE126-B0F8-774E-9311-C37D430D1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3" y="2155371"/>
            <a:ext cx="3621842" cy="3868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1350" y="182619"/>
            <a:ext cx="5534526" cy="519765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</a:rPr>
              <a:t>Молодіжна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</a:rPr>
              <a:t>політика</a:t>
            </a:r>
            <a:endParaRPr lang="uk-UA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202719"/>
              </p:ext>
            </p:extLst>
          </p:nvPr>
        </p:nvGraphicFramePr>
        <p:xfrm>
          <a:off x="2044700" y="932543"/>
          <a:ext cx="9699997" cy="536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узырек для мыслей: облако 8">
            <a:extLst>
              <a:ext uri="{FF2B5EF4-FFF2-40B4-BE49-F238E27FC236}">
                <a16:creationId xmlns:a16="http://schemas.microsoft.com/office/drawing/2014/main" id="{538B30D5-EEB6-DDA2-2B63-B3DB5AB03AAE}"/>
              </a:ext>
            </a:extLst>
          </p:cNvPr>
          <p:cNvSpPr/>
          <p:nvPr/>
        </p:nvSpPr>
        <p:spPr>
          <a:xfrm rot="21142152">
            <a:off x="757439" y="581761"/>
            <a:ext cx="2188114" cy="1359453"/>
          </a:xfrm>
          <a:prstGeom prst="cloudCallout">
            <a:avLst>
              <a:gd name="adj1" fmla="val -13182"/>
              <a:gd name="adj2" fmla="val 1205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Додаткова потреба складає </a:t>
            </a:r>
            <a:endParaRPr lang="en-US" sz="1400" dirty="0"/>
          </a:p>
          <a:p>
            <a:pPr algn="ctr"/>
            <a:r>
              <a:rPr lang="uk-UA" sz="1400" dirty="0"/>
              <a:t>2 152,1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21074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4EA6DDDC-4B98-DD33-421F-9DB4536C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8046"/>
              </p:ext>
            </p:extLst>
          </p:nvPr>
        </p:nvGraphicFramePr>
        <p:xfrm>
          <a:off x="403412" y="292100"/>
          <a:ext cx="11432988" cy="62992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2299">
                  <a:extLst>
                    <a:ext uri="{9D8B030D-6E8A-4147-A177-3AD203B41FA5}">
                      <a16:colId xmlns:a16="http://schemas.microsoft.com/office/drawing/2014/main" val="4218974798"/>
                    </a:ext>
                  </a:extLst>
                </a:gridCol>
                <a:gridCol w="1505928">
                  <a:extLst>
                    <a:ext uri="{9D8B030D-6E8A-4147-A177-3AD203B41FA5}">
                      <a16:colId xmlns:a16="http://schemas.microsoft.com/office/drawing/2014/main" val="2399097867"/>
                    </a:ext>
                  </a:extLst>
                </a:gridCol>
                <a:gridCol w="2704761">
                  <a:extLst>
                    <a:ext uri="{9D8B030D-6E8A-4147-A177-3AD203B41FA5}">
                      <a16:colId xmlns:a16="http://schemas.microsoft.com/office/drawing/2014/main" val="1604344623"/>
                    </a:ext>
                  </a:extLst>
                </a:gridCol>
              </a:tblGrid>
              <a:tr h="992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3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3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3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33208"/>
                  </a:ext>
                </a:extLst>
              </a:tr>
              <a:tr h="431151">
                <a:tc>
                  <a:txBody>
                    <a:bodyPr/>
                    <a:lstStyle/>
                    <a:p>
                      <a:pPr algn="l"/>
                      <a:r>
                        <a:rPr lang="uk-UA" sz="13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витрат на утримання клубів за місцем проживання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23 595,8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531976"/>
                  </a:ext>
                </a:extLst>
              </a:tr>
              <a:tr h="410931">
                <a:tc>
                  <a:txBody>
                    <a:bodyPr/>
                    <a:lstStyle/>
                    <a:p>
                      <a:pPr algn="l"/>
                      <a:r>
                        <a:rPr lang="uk-UA" sz="13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клубів за місцем проживання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300" b="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5357"/>
                  </a:ext>
                </a:extLst>
              </a:tr>
              <a:tr h="387643">
                <a:tc>
                  <a:txBody>
                    <a:bodyPr/>
                    <a:lstStyle/>
                    <a:p>
                      <a:pPr algn="l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штатних працівників клубів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80119"/>
                  </a:ext>
                </a:extLst>
              </a:tr>
              <a:tr h="4786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300" b="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3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731040"/>
                  </a:ext>
                </a:extLst>
              </a:tr>
              <a:tr h="609181">
                <a:tc>
                  <a:txBody>
                    <a:bodyPr/>
                    <a:lstStyle/>
                    <a:p>
                      <a:pPr algn="l"/>
                      <a:r>
                        <a:rPr lang="uk-UA" sz="13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дітей та молоді, які відвідують клуби за місцем проживання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  <a:p>
                      <a:pPr algn="ctr"/>
                      <a:endParaRPr lang="uk-UA" sz="13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29167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 algn="l"/>
                      <a:r>
                        <a:rPr lang="uk-UA" sz="13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одного відвідувача клубу за місцем проживання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3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40849"/>
                  </a:ext>
                </a:extLst>
              </a:tr>
              <a:tr h="402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площа приміщень</a:t>
                      </a:r>
                      <a:endParaRPr lang="uk-UA" sz="13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</a:t>
                      </a:r>
                      <a:endParaRPr lang="uk-UA" sz="13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4 757,56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86013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l"/>
                      <a:r>
                        <a:rPr lang="uk-UA" sz="13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реалізацію регіональних заходів державної політики з питань молоді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63609"/>
                  </a:ext>
                </a:extLst>
              </a:tr>
              <a:tr h="431151">
                <a:tc>
                  <a:txBody>
                    <a:bodyPr/>
                    <a:lstStyle/>
                    <a:p>
                      <a:pPr algn="l"/>
                      <a:r>
                        <a:rPr lang="uk-UA" sz="13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учасників регіональних заходів державної політики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0095"/>
                  </a:ext>
                </a:extLst>
              </a:tr>
              <a:tr h="667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проведення одного регіонального заходу державної політики з питань молоді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3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60336"/>
                  </a:ext>
                </a:extLst>
              </a:tr>
              <a:tr h="651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забезпечення участі в  регіональних заходах державної політики з питань молоді одного  учасника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грн.</a:t>
                      </a:r>
                      <a:endParaRPr lang="uk-UA" sz="1300" b="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33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D3016-C312-5DEB-2CFE-CD8A93F7E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4" y="3802744"/>
            <a:ext cx="2675661" cy="26086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213AAFF-35A7-B4D1-1267-3373ADC33DE1}"/>
              </a:ext>
            </a:extLst>
          </p:cNvPr>
          <p:cNvSpPr txBox="1">
            <a:spLocks/>
          </p:cNvSpPr>
          <p:nvPr/>
        </p:nvSpPr>
        <p:spPr>
          <a:xfrm>
            <a:off x="333829" y="237285"/>
            <a:ext cx="11480799" cy="8124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по галузі «Соціальний захист та соціальне забезпечення»</a:t>
            </a:r>
          </a:p>
        </p:txBody>
      </p:sp>
      <p:sp>
        <p:nvSpPr>
          <p:cNvPr id="10" name="Пузырек для мыслей: облако 8">
            <a:extLst>
              <a:ext uri="{FF2B5EF4-FFF2-40B4-BE49-F238E27FC236}">
                <a16:creationId xmlns:a16="http://schemas.microsoft.com/office/drawing/2014/main" id="{89CA6838-13EF-95EE-C948-6280D94AA6A4}"/>
              </a:ext>
            </a:extLst>
          </p:cNvPr>
          <p:cNvSpPr/>
          <p:nvPr/>
        </p:nvSpPr>
        <p:spPr>
          <a:xfrm rot="21142152">
            <a:off x="289207" y="1556544"/>
            <a:ext cx="2188114" cy="1359453"/>
          </a:xfrm>
          <a:prstGeom prst="cloudCallout">
            <a:avLst>
              <a:gd name="adj1" fmla="val -13182"/>
              <a:gd name="adj2" fmla="val 120524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Додаткова потреба складає </a:t>
            </a:r>
            <a:endParaRPr lang="en-US" sz="1400" dirty="0"/>
          </a:p>
          <a:p>
            <a:pPr algn="ctr"/>
            <a:r>
              <a:rPr lang="uk-UA" sz="1400" dirty="0"/>
              <a:t>6 897,4 тис. грн.</a:t>
            </a:r>
          </a:p>
        </p:txBody>
      </p:sp>
      <p:graphicFrame>
        <p:nvGraphicFramePr>
          <p:cNvPr id="11" name="Місце для вмісту 6">
            <a:extLst>
              <a:ext uri="{FF2B5EF4-FFF2-40B4-BE49-F238E27FC236}">
                <a16:creationId xmlns:a16="http://schemas.microsoft.com/office/drawing/2014/main" id="{CEE55BAA-EFF4-EDBC-B23A-761667DC3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165818"/>
              </p:ext>
            </p:extLst>
          </p:nvPr>
        </p:nvGraphicFramePr>
        <p:xfrm>
          <a:off x="1785264" y="643507"/>
          <a:ext cx="9911436" cy="576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4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9D22E4CC-E304-012D-5C11-39D3A3BE0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09917"/>
              </p:ext>
            </p:extLst>
          </p:nvPr>
        </p:nvGraphicFramePr>
        <p:xfrm>
          <a:off x="209923" y="254092"/>
          <a:ext cx="11772154" cy="64139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990854">
                  <a:extLst>
                    <a:ext uri="{9D8B030D-6E8A-4147-A177-3AD203B41FA5}">
                      <a16:colId xmlns:a16="http://schemas.microsoft.com/office/drawing/2014/main" val="139890233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7430130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48283411"/>
                    </a:ext>
                  </a:extLst>
                </a:gridCol>
              </a:tblGrid>
              <a:tr h="568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69977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Обсяг видатків на забезпечення діяльності центрів професійної реабілітації осіб/дітей з інвалідністю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30 229,6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8975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штатних одиниць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028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75763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осіб з інвалідністю, які отримали реабілітаційні послуги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25089"/>
                  </a:ext>
                </a:extLst>
              </a:tr>
              <a:tr h="297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дітей з інвалідністю, які отримали реабілітаційні послуги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97048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реабілітацію однієї особи з інвалідністю на рік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68902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реабілітацію однієї дитини з інвалідністю на рік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18001"/>
                  </a:ext>
                </a:extLst>
              </a:tr>
              <a:tr h="4421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Обсяг видатків на надання комплексних соціальних послуг сім’ям/особам з метою подолання складних життєвих обставин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58962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штатних одиниць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41462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40496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осіб, які отримали соціальні послуги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lang="uk-UA" sz="1200" b="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20061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надання соціальних послуг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91672"/>
                  </a:ext>
                </a:extLst>
              </a:tr>
              <a:tr h="335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Обсяг видатків на утримання закладів, що надають соціальні послуги іншим вразливим категоріям населення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6 344,0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73071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штатних одиниць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95152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48888"/>
                  </a:ext>
                </a:extLst>
              </a:tr>
              <a:tr h="28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користувачів послуг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20805"/>
                  </a:ext>
                </a:extLst>
              </a:tr>
              <a:tr h="327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кількість ліжко-днів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од.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00361"/>
                  </a:ext>
                </a:extLst>
              </a:tr>
              <a:tr h="327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i="0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Обсяг видатків на виконання соціальних заходів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194908"/>
                  </a:ext>
                </a:extLst>
              </a:tr>
              <a:tr h="327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0" i="1" kern="1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середні витрати на проведення 1 заходу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7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8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898848DA-BEE3-3D20-5596-546D5FA07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71995"/>
              </p:ext>
            </p:extLst>
          </p:nvPr>
        </p:nvGraphicFramePr>
        <p:xfrm>
          <a:off x="2616200" y="873892"/>
          <a:ext cx="9055846" cy="562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F72429-724E-6AE8-4BFC-3CEA0FCA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170" y="354125"/>
            <a:ext cx="7819876" cy="51976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КУЛЬТУРА І МИСТЕЦТВО</a:t>
            </a:r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40559B-595D-84F5-908D-2A946966D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6" y="1228016"/>
            <a:ext cx="4052770" cy="5212101"/>
          </a:xfrm>
          <a:prstGeom prst="rect">
            <a:avLst/>
          </a:prstGeom>
        </p:spPr>
      </p:pic>
      <p:sp>
        <p:nvSpPr>
          <p:cNvPr id="2" name="Пузырек для мыслей: облако 8">
            <a:extLst>
              <a:ext uri="{FF2B5EF4-FFF2-40B4-BE49-F238E27FC236}">
                <a16:creationId xmlns:a16="http://schemas.microsoft.com/office/drawing/2014/main" id="{F56A6005-973B-5DCA-5EA3-1C7F50BF0AF4}"/>
              </a:ext>
            </a:extLst>
          </p:cNvPr>
          <p:cNvSpPr/>
          <p:nvPr/>
        </p:nvSpPr>
        <p:spPr>
          <a:xfrm rot="21142152">
            <a:off x="1037187" y="238907"/>
            <a:ext cx="2553488" cy="1269969"/>
          </a:xfrm>
          <a:prstGeom prst="cloudCallout">
            <a:avLst>
              <a:gd name="adj1" fmla="val -13182"/>
              <a:gd name="adj2" fmla="val 1205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Додаткова потреба складає </a:t>
            </a:r>
          </a:p>
          <a:p>
            <a:pPr algn="ctr"/>
            <a:r>
              <a:rPr lang="uk-UA" sz="1400" dirty="0"/>
              <a:t>6 631,8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20322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1A07EDA-40C1-5C96-8FA0-AA72F896F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13648"/>
              </p:ext>
            </p:extLst>
          </p:nvPr>
        </p:nvGraphicFramePr>
        <p:xfrm>
          <a:off x="389964" y="250897"/>
          <a:ext cx="11573436" cy="63276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07411">
                  <a:extLst>
                    <a:ext uri="{9D8B030D-6E8A-4147-A177-3AD203B41FA5}">
                      <a16:colId xmlns:a16="http://schemas.microsoft.com/office/drawing/2014/main" val="3152986640"/>
                    </a:ext>
                  </a:extLst>
                </a:gridCol>
                <a:gridCol w="1381850">
                  <a:extLst>
                    <a:ext uri="{9D8B030D-6E8A-4147-A177-3AD203B41FA5}">
                      <a16:colId xmlns:a16="http://schemas.microsoft.com/office/drawing/2014/main" val="2854841677"/>
                    </a:ext>
                  </a:extLst>
                </a:gridCol>
                <a:gridCol w="2784175">
                  <a:extLst>
                    <a:ext uri="{9D8B030D-6E8A-4147-A177-3AD203B41FA5}">
                      <a16:colId xmlns:a16="http://schemas.microsoft.com/office/drawing/2014/main" val="3208290119"/>
                    </a:ext>
                  </a:extLst>
                </a:gridCol>
              </a:tblGrid>
              <a:tr h="60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32099"/>
                  </a:ext>
                </a:extLst>
              </a:tr>
              <a:tr h="289663">
                <a:tc>
                  <a:txBody>
                    <a:bodyPr/>
                    <a:lstStyle/>
                    <a:p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утримання бібліотек та бібліотечне обслуговування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29243,3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085841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установ (бібліотек)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92143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середнє число окладів (ставок)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624477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27811"/>
                  </a:ext>
                </a:extLst>
              </a:tr>
              <a:tr h="282204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читачів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 .осіб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02172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затрати на обслуговування одного читача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73509"/>
                  </a:ext>
                </a:extLst>
              </a:tr>
              <a:tr h="328827">
                <a:tc>
                  <a:txBody>
                    <a:bodyPr/>
                    <a:lstStyle/>
                    <a:p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забезпечення діяльності палаців, будинків культури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8 410,5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954538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установ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91509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гуртків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259577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середнє число окладів (ставок)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02154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86336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відвідувачів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54811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одного відвідувача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934603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забезпечення </a:t>
                      </a:r>
                      <a:r>
                        <a:rPr lang="uk-UA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ведення бухгалтерського обліку та звітності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26596"/>
                  </a:ext>
                </a:extLst>
              </a:tr>
              <a:tr h="328827">
                <a:tc>
                  <a:txBody>
                    <a:bodyPr/>
                    <a:lstStyle/>
                    <a:p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середнє число окладів (ставок)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06730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48883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установ, що обслуговується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90783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установ , які обслуговує 1 штатна одиниця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86900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проведення культурно-мистецьких заходів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400989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проведення одного заходу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34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8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8110DD-84A3-2745-1E65-8B932EDF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70744"/>
            <a:ext cx="3697514" cy="4223656"/>
          </a:xfrm>
          <a:prstGeom prst="rect">
            <a:avLst/>
          </a:prstGeom>
        </p:spPr>
      </p:pic>
      <p:graphicFrame>
        <p:nvGraphicFramePr>
          <p:cNvPr id="5" name="Місце для вмісту 5">
            <a:extLst>
              <a:ext uri="{FF2B5EF4-FFF2-40B4-BE49-F238E27FC236}">
                <a16:creationId xmlns:a16="http://schemas.microsoft.com/office/drawing/2014/main" id="{C189E2FB-CD16-BBD8-3DED-C1D8FC90E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687940"/>
              </p:ext>
            </p:extLst>
          </p:nvPr>
        </p:nvGraphicFramePr>
        <p:xfrm>
          <a:off x="569686" y="659316"/>
          <a:ext cx="11430000" cy="59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узырек для мыслей: облако 8">
            <a:extLst>
              <a:ext uri="{FF2B5EF4-FFF2-40B4-BE49-F238E27FC236}">
                <a16:creationId xmlns:a16="http://schemas.microsoft.com/office/drawing/2014/main" id="{A91F79B0-5C3F-F268-D857-8853F047CB25}"/>
              </a:ext>
            </a:extLst>
          </p:cNvPr>
          <p:cNvSpPr/>
          <p:nvPr/>
        </p:nvSpPr>
        <p:spPr>
          <a:xfrm rot="21142152">
            <a:off x="1258983" y="378365"/>
            <a:ext cx="2209754" cy="1581253"/>
          </a:xfrm>
          <a:prstGeom prst="cloudCallout">
            <a:avLst>
              <a:gd name="adj1" fmla="val 33401"/>
              <a:gd name="adj2" fmla="val 796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Додаткова потреба складає </a:t>
            </a:r>
            <a:endParaRPr lang="en-US" sz="1400" dirty="0"/>
          </a:p>
          <a:p>
            <a:pPr algn="ctr"/>
            <a:r>
              <a:rPr lang="uk-UA" sz="1400" dirty="0"/>
              <a:t>4 511,2 тис.грн.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1A1A2927-6027-688C-5A9F-C4F7834615B3}"/>
              </a:ext>
            </a:extLst>
          </p:cNvPr>
          <p:cNvSpPr/>
          <p:nvPr/>
        </p:nvSpPr>
        <p:spPr>
          <a:xfrm>
            <a:off x="2189018" y="169062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ФІЗИЧНА КУЛЬТУРА І СПОРТ</a:t>
            </a:r>
          </a:p>
        </p:txBody>
      </p:sp>
    </p:spTree>
    <p:extLst>
      <p:ext uri="{BB962C8B-B14F-4D97-AF65-F5344CB8AC3E}">
        <p14:creationId xmlns:p14="http://schemas.microsoft.com/office/powerpoint/2010/main" val="6760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A5A3719B-AF9E-3AB0-53E1-50498A2A6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382688"/>
              </p:ext>
            </p:extLst>
          </p:nvPr>
        </p:nvGraphicFramePr>
        <p:xfrm>
          <a:off x="478971" y="859692"/>
          <a:ext cx="11275709" cy="571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A8A663-064F-D53B-EB28-14FC89B27626}"/>
              </a:ext>
            </a:extLst>
          </p:cNvPr>
          <p:cNvSpPr txBox="1">
            <a:spLocks/>
          </p:cNvSpPr>
          <p:nvPr/>
        </p:nvSpPr>
        <p:spPr>
          <a:xfrm>
            <a:off x="3296635" y="78155"/>
            <a:ext cx="5353878" cy="78153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Динаміка видатків</a:t>
            </a:r>
            <a:endParaRPr lang="ru-RU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53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D227359-2B47-5910-28C9-C054B4ABA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02778"/>
              </p:ext>
            </p:extLst>
          </p:nvPr>
        </p:nvGraphicFramePr>
        <p:xfrm>
          <a:off x="381000" y="370043"/>
          <a:ext cx="11633201" cy="61990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78446">
                  <a:extLst>
                    <a:ext uri="{9D8B030D-6E8A-4147-A177-3AD203B41FA5}">
                      <a16:colId xmlns:a16="http://schemas.microsoft.com/office/drawing/2014/main" val="3913544234"/>
                    </a:ext>
                  </a:extLst>
                </a:gridCol>
                <a:gridCol w="1558646">
                  <a:extLst>
                    <a:ext uri="{9D8B030D-6E8A-4147-A177-3AD203B41FA5}">
                      <a16:colId xmlns:a16="http://schemas.microsoft.com/office/drawing/2014/main" val="1457489294"/>
                    </a:ext>
                  </a:extLst>
                </a:gridCol>
                <a:gridCol w="2096109">
                  <a:extLst>
                    <a:ext uri="{9D8B030D-6E8A-4147-A177-3AD203B41FA5}">
                      <a16:colId xmlns:a16="http://schemas.microsoft.com/office/drawing/2014/main" val="2046278181"/>
                    </a:ext>
                  </a:extLst>
                </a:gridCol>
              </a:tblGrid>
              <a:tr h="929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910"/>
                  </a:ext>
                </a:extLst>
              </a:tr>
              <a:tr h="877782">
                <a:tc>
                  <a:txBody>
                    <a:bodyPr/>
                    <a:lstStyle/>
                    <a:p>
                      <a:pPr algn="l"/>
                      <a:r>
                        <a:rPr lang="uk-UA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підготовку спортивного резерву та підвищення рівня фізичної підготовленості дітей дитячо-юнацькими спортивними школами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45 111,8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879393"/>
                  </a:ext>
                </a:extLst>
              </a:tr>
              <a:tr h="549687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дитячо-юнацьких спортивних шкіл та комплексних  дитячо-юнацьких спортивних шкіл (далі - ДЮСШ, КДЮСШ)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796969"/>
                  </a:ext>
                </a:extLst>
              </a:tr>
              <a:tr h="549687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штатних працівників комунальних дитячо-юнацьких спортивних шкіл, видатки на утримання яких здійснюються з бюджету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74919"/>
                  </a:ext>
                </a:extLst>
              </a:tr>
              <a:tr h="32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09456"/>
                  </a:ext>
                </a:extLst>
              </a:tr>
              <a:tr h="691959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учнів комунальних дитячо-юнацьких спортивних шкіл, видатки на утримання яких здійснюються з бюджету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315466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навчально-тренувальну роботу у ДЮСШ , КДЮСШ у розрахунку на одного учня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978026"/>
                  </a:ext>
                </a:extLst>
              </a:tr>
              <a:tr h="549687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забезпечення участі одного учня  у регіональних спортивних змаганнях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15971"/>
                  </a:ext>
                </a:extLst>
              </a:tr>
              <a:tr h="440913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видатків на проведення спортивно-масових заходів для населення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43038"/>
                  </a:ext>
                </a:extLst>
              </a:tr>
              <a:tr h="32981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учасників фізкультурно-масових заходів для населення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02653"/>
                  </a:ext>
                </a:extLst>
              </a:tr>
              <a:tr h="549687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проведення  одного  фізкультурно-масового заходу для населення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59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05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5">
            <a:extLst>
              <a:ext uri="{FF2B5EF4-FFF2-40B4-BE49-F238E27FC236}">
                <a16:creationId xmlns:a16="http://schemas.microsoft.com/office/drawing/2014/main" id="{F37E6163-E16A-99AB-C9D5-26EDEDC0B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09693"/>
              </p:ext>
            </p:extLst>
          </p:nvPr>
        </p:nvGraphicFramePr>
        <p:xfrm>
          <a:off x="2692399" y="983287"/>
          <a:ext cx="9222509" cy="550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EB34F1A-5E39-C367-A152-12E10E73E9AB}"/>
              </a:ext>
            </a:extLst>
          </p:cNvPr>
          <p:cNvSpPr txBox="1">
            <a:spLocks/>
          </p:cNvSpPr>
          <p:nvPr/>
        </p:nvSpPr>
        <p:spPr>
          <a:xfrm>
            <a:off x="3072235" y="106028"/>
            <a:ext cx="8256105" cy="52891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Структура видатків спеціального фонду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3DB6E-369D-1897-6BD0-01E6094C8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7" y="1104895"/>
            <a:ext cx="2667005" cy="43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6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04467" y="131511"/>
            <a:ext cx="1045268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Придбання обладнання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35971670"/>
              </p:ext>
            </p:extLst>
          </p:nvPr>
        </p:nvGraphicFramePr>
        <p:xfrm>
          <a:off x="387865" y="900952"/>
          <a:ext cx="11485888" cy="531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1BA88F-6DA4-4A2A-92D4-16CA59197FE7}"/>
              </a:ext>
            </a:extLst>
          </p:cNvPr>
          <p:cNvSpPr txBox="1"/>
          <p:nvPr/>
        </p:nvSpPr>
        <p:spPr>
          <a:xfrm>
            <a:off x="1432664" y="5227683"/>
            <a:ext cx="906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Граничний обсяг складає  – 9 037,4 тис.грн. </a:t>
            </a:r>
          </a:p>
        </p:txBody>
      </p:sp>
    </p:spTree>
    <p:extLst>
      <p:ext uri="{BB962C8B-B14F-4D97-AF65-F5344CB8AC3E}">
        <p14:creationId xmlns:p14="http://schemas.microsoft.com/office/powerpoint/2010/main" val="37139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D6D08-7E40-8B68-5290-2320B22C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9BB1C8-511F-0DF3-882E-322E3C9D3C69}"/>
              </a:ext>
            </a:extLst>
          </p:cNvPr>
          <p:cNvSpPr txBox="1"/>
          <p:nvPr/>
        </p:nvSpPr>
        <p:spPr>
          <a:xfrm>
            <a:off x="888397" y="193945"/>
            <a:ext cx="1036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ПРИДБАННЯ ЖИТЛА  ТА ПРИМІЩЕНЬ ДЛЯ РОЗВИТКУ СІМЕЙНИХ ФОРМ ВИХОВАННЯ</a:t>
            </a:r>
          </a:p>
        </p:txBody>
      </p:sp>
      <p:sp>
        <p:nvSpPr>
          <p:cNvPr id="13" name="Блок-схема: альтернативний процес 12">
            <a:extLst>
              <a:ext uri="{FF2B5EF4-FFF2-40B4-BE49-F238E27FC236}">
                <a16:creationId xmlns:a16="http://schemas.microsoft.com/office/drawing/2014/main" id="{9F730B27-61D2-7721-EC06-C29C0777B3EF}"/>
              </a:ext>
            </a:extLst>
          </p:cNvPr>
          <p:cNvSpPr/>
          <p:nvPr/>
        </p:nvSpPr>
        <p:spPr>
          <a:xfrm>
            <a:off x="1208795" y="3838455"/>
            <a:ext cx="4887204" cy="208649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На виконання п.2.6 міської цільової програми «Діти. Сім’я. Столиця на 2025-2027 роки» придбання житлових приміщень для створення малих групових будинків -  </a:t>
            </a:r>
          </a:p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17 000,0 тис.грн.</a:t>
            </a:r>
            <a:endParaRPr lang="uk-UA" dirty="0">
              <a:latin typeface="Bahnschrift Light SemiCondensed" panose="020B0502040204020203" pitchFamily="34" charset="0"/>
            </a:endParaRPr>
          </a:p>
        </p:txBody>
      </p:sp>
      <p:sp>
        <p:nvSpPr>
          <p:cNvPr id="14" name="Блок-схема: альтернативний процес 13">
            <a:extLst>
              <a:ext uri="{FF2B5EF4-FFF2-40B4-BE49-F238E27FC236}">
                <a16:creationId xmlns:a16="http://schemas.microsoft.com/office/drawing/2014/main" id="{22455CC4-7586-CE6B-4AA2-FB2EDBEF2712}"/>
              </a:ext>
            </a:extLst>
          </p:cNvPr>
          <p:cNvSpPr/>
          <p:nvPr/>
        </p:nvSpPr>
        <p:spPr>
          <a:xfrm>
            <a:off x="1208796" y="1127228"/>
            <a:ext cx="4887203" cy="208649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На виконання п.2.5 міської цільової програми «Діти. Сім’я. Столиця на 2025-2027 роки» придбання житлових приміщень для створення нових дитячих будинків сімейного типу -  </a:t>
            </a:r>
          </a:p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10 600,0 тис.грн.</a:t>
            </a:r>
          </a:p>
          <a:p>
            <a:pPr algn="ctr"/>
            <a:endParaRPr lang="uk-UA" dirty="0"/>
          </a:p>
        </p:txBody>
      </p:sp>
      <p:sp>
        <p:nvSpPr>
          <p:cNvPr id="16" name="Блок-схема: альтернативний процес 15">
            <a:extLst>
              <a:ext uri="{FF2B5EF4-FFF2-40B4-BE49-F238E27FC236}">
                <a16:creationId xmlns:a16="http://schemas.microsoft.com/office/drawing/2014/main" id="{6B862594-0A20-D0E6-4D62-72B559C93583}"/>
              </a:ext>
            </a:extLst>
          </p:cNvPr>
          <p:cNvSpPr/>
          <p:nvPr/>
        </p:nvSpPr>
        <p:spPr>
          <a:xfrm>
            <a:off x="8082193" y="4954684"/>
            <a:ext cx="3235170" cy="1385047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ОБСЯГ ВИДАТКІВ 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НА ПРИДБАННЯ ЖИТЛА СКЛАДАЄ  –</a:t>
            </a:r>
          </a:p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27 600,0 ТИС.ГРН</a:t>
            </a:r>
            <a:endParaRPr lang="uk-UA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58918A01-BB1C-3DA4-8A11-F93C8808EA45}"/>
              </a:ext>
            </a:extLst>
          </p:cNvPr>
          <p:cNvCxnSpPr>
            <a:cxnSpLocks/>
          </p:cNvCxnSpPr>
          <p:nvPr/>
        </p:nvCxnSpPr>
        <p:spPr>
          <a:xfrm flipH="1" flipV="1">
            <a:off x="6297769" y="4739425"/>
            <a:ext cx="1689784" cy="82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D96530ED-AC4D-37E3-525D-953CC991EC0E}"/>
              </a:ext>
            </a:extLst>
          </p:cNvPr>
          <p:cNvCxnSpPr>
            <a:cxnSpLocks/>
          </p:cNvCxnSpPr>
          <p:nvPr/>
        </p:nvCxnSpPr>
        <p:spPr>
          <a:xfrm flipH="1" flipV="1">
            <a:off x="6190639" y="2331076"/>
            <a:ext cx="1796914" cy="323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2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C5EE1-05B0-A2A7-8A21-44692DC4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58" y="184378"/>
            <a:ext cx="5647764" cy="6673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13146-FFFE-6029-1A86-6E2008877BD0}"/>
              </a:ext>
            </a:extLst>
          </p:cNvPr>
          <p:cNvSpPr txBox="1"/>
          <p:nvPr/>
        </p:nvSpPr>
        <p:spPr>
          <a:xfrm>
            <a:off x="296214" y="199171"/>
            <a:ext cx="55104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4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FB4202-4C13-1F23-1441-27A801D58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4" y="2240924"/>
            <a:ext cx="4264394" cy="44174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7D529237-73AB-2FC3-2D4D-85F7D6DC104C}"/>
              </a:ext>
            </a:extLst>
          </p:cNvPr>
          <p:cNvSpPr/>
          <p:nvPr/>
        </p:nvSpPr>
        <p:spPr>
          <a:xfrm>
            <a:off x="6385329" y="4991463"/>
            <a:ext cx="2568387" cy="1627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 галузі «Житлове господарство» –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214 785,4тис.грн.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0191A29-DDD9-6960-4B8F-E428DFF645A8}"/>
              </a:ext>
            </a:extLst>
          </p:cNvPr>
          <p:cNvSpPr/>
          <p:nvPr/>
        </p:nvSpPr>
        <p:spPr>
          <a:xfrm>
            <a:off x="4430278" y="3780996"/>
            <a:ext cx="2460810" cy="16270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 галузі  «Фізична культура і спорт» –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6 000,0 тис.грн.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B7DB172-B220-E76D-024D-869BEB976B9A}"/>
              </a:ext>
            </a:extLst>
          </p:cNvPr>
          <p:cNvSpPr/>
          <p:nvPr/>
        </p:nvSpPr>
        <p:spPr>
          <a:xfrm>
            <a:off x="6385330" y="2573817"/>
            <a:ext cx="2460810" cy="16270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 галузі «Культура і мистецтво» -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7 800,0 тис. грн.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BBAB11E-72DD-1B44-CE11-053E78C572C2}"/>
              </a:ext>
            </a:extLst>
          </p:cNvPr>
          <p:cNvSpPr/>
          <p:nvPr/>
        </p:nvSpPr>
        <p:spPr>
          <a:xfrm>
            <a:off x="4441538" y="1425607"/>
            <a:ext cx="2460811" cy="16270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 галузі «Соціальний захист та соціальне забезпечення» -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</a:rPr>
              <a:t>27 000,0 тис.грн.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B38E57E-A529-F6DB-ECE3-ECEDB5BFC2F1}"/>
              </a:ext>
            </a:extLst>
          </p:cNvPr>
          <p:cNvSpPr/>
          <p:nvPr/>
        </p:nvSpPr>
        <p:spPr>
          <a:xfrm>
            <a:off x="6385329" y="224853"/>
            <a:ext cx="2460811" cy="16270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По галузі «Освіта» - 347 778,2 тис.грн</a:t>
            </a:r>
          </a:p>
        </p:txBody>
      </p:sp>
      <p:sp>
        <p:nvSpPr>
          <p:cNvPr id="4" name="Стрілка: смугаста вправо 3">
            <a:extLst>
              <a:ext uri="{FF2B5EF4-FFF2-40B4-BE49-F238E27FC236}">
                <a16:creationId xmlns:a16="http://schemas.microsoft.com/office/drawing/2014/main" id="{38A1E014-B037-22C8-35F4-CCEE3CBE8816}"/>
              </a:ext>
            </a:extLst>
          </p:cNvPr>
          <p:cNvSpPr/>
          <p:nvPr/>
        </p:nvSpPr>
        <p:spPr>
          <a:xfrm>
            <a:off x="435560" y="893838"/>
            <a:ext cx="3153560" cy="1347086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Обрахована потреба складає 603 363,6 тис.грн.</a:t>
            </a:r>
          </a:p>
        </p:txBody>
      </p:sp>
      <p:sp>
        <p:nvSpPr>
          <p:cNvPr id="8" name="Стрілка: вліво 7">
            <a:extLst>
              <a:ext uri="{FF2B5EF4-FFF2-40B4-BE49-F238E27FC236}">
                <a16:creationId xmlns:a16="http://schemas.microsoft.com/office/drawing/2014/main" id="{792D2FB7-7520-CF40-8E7A-944A4B39A4B9}"/>
              </a:ext>
            </a:extLst>
          </p:cNvPr>
          <p:cNvSpPr/>
          <p:nvPr/>
        </p:nvSpPr>
        <p:spPr>
          <a:xfrm>
            <a:off x="9112771" y="2146873"/>
            <a:ext cx="2840293" cy="853887"/>
          </a:xfrm>
          <a:prstGeom prst="leftArrow">
            <a:avLst/>
          </a:prstGeom>
          <a:solidFill>
            <a:srgbClr val="FFF3C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7 000,0 тис.грн</a:t>
            </a:r>
          </a:p>
        </p:txBody>
      </p:sp>
      <p:sp>
        <p:nvSpPr>
          <p:cNvPr id="9" name="Стрілка: вліво 8">
            <a:extLst>
              <a:ext uri="{FF2B5EF4-FFF2-40B4-BE49-F238E27FC236}">
                <a16:creationId xmlns:a16="http://schemas.microsoft.com/office/drawing/2014/main" id="{A5F36EFF-7A0D-7566-5CE6-96FE2E350E22}"/>
              </a:ext>
            </a:extLst>
          </p:cNvPr>
          <p:cNvSpPr/>
          <p:nvPr/>
        </p:nvSpPr>
        <p:spPr>
          <a:xfrm>
            <a:off x="9112770" y="1041755"/>
            <a:ext cx="2840293" cy="85388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141 276,1 тис.грн</a:t>
            </a:r>
          </a:p>
        </p:txBody>
      </p:sp>
      <p:sp>
        <p:nvSpPr>
          <p:cNvPr id="16" name="Стрілка: вліво 15">
            <a:extLst>
              <a:ext uri="{FF2B5EF4-FFF2-40B4-BE49-F238E27FC236}">
                <a16:creationId xmlns:a16="http://schemas.microsoft.com/office/drawing/2014/main" id="{E35C3545-0C21-ED87-93BD-D58BC5321F0E}"/>
              </a:ext>
            </a:extLst>
          </p:cNvPr>
          <p:cNvSpPr/>
          <p:nvPr/>
        </p:nvSpPr>
        <p:spPr>
          <a:xfrm>
            <a:off x="9089453" y="3347025"/>
            <a:ext cx="2840293" cy="853887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3 500,0 тис.грн</a:t>
            </a:r>
          </a:p>
        </p:txBody>
      </p:sp>
      <p:sp>
        <p:nvSpPr>
          <p:cNvPr id="17" name="Стрілка: вліво 16">
            <a:extLst>
              <a:ext uri="{FF2B5EF4-FFF2-40B4-BE49-F238E27FC236}">
                <a16:creationId xmlns:a16="http://schemas.microsoft.com/office/drawing/2014/main" id="{14461C4F-8CFB-D98A-7D7B-3E07E16BF13E}"/>
              </a:ext>
            </a:extLst>
          </p:cNvPr>
          <p:cNvSpPr/>
          <p:nvPr/>
        </p:nvSpPr>
        <p:spPr>
          <a:xfrm>
            <a:off x="9118401" y="5805010"/>
            <a:ext cx="2840293" cy="853887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113 370,6 тис.грн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7827D59-892E-A228-9BF4-49F14EF8542E}"/>
              </a:ext>
            </a:extLst>
          </p:cNvPr>
          <p:cNvSpPr/>
          <p:nvPr/>
        </p:nvSpPr>
        <p:spPr>
          <a:xfrm>
            <a:off x="9045918" y="153500"/>
            <a:ext cx="2987175" cy="6689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rgbClr val="002263"/>
                </a:solidFill>
              </a:rPr>
              <a:t>Граничним обсягом забезпечено – 265 146,7 тис.грн</a:t>
            </a: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1E0A8183-A8B2-1C30-2F70-2A3EDDF34AC1}"/>
              </a:ext>
            </a:extLst>
          </p:cNvPr>
          <p:cNvCxnSpPr>
            <a:cxnSpLocks/>
          </p:cNvCxnSpPr>
          <p:nvPr/>
        </p:nvCxnSpPr>
        <p:spPr>
          <a:xfrm>
            <a:off x="10789931" y="923642"/>
            <a:ext cx="0" cy="19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5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40" y="4643611"/>
            <a:ext cx="3567245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uk-UA" sz="7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ОБРАХОВАНА ПОТРЕБА СКЛАДАЄ – 347 778,2  тис.грн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16056" y="5081347"/>
            <a:ext cx="3362387" cy="1224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асфальтного покриття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1 200,0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2110" y="3457818"/>
            <a:ext cx="3386333" cy="1264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місць загального користування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73 800,0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9324" y="1923463"/>
            <a:ext cx="2584339" cy="114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інженерних мереж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2 000,0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42" y="3480884"/>
            <a:ext cx="3681543" cy="126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400" dirty="0"/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ремонт/ облаштування тіньових навісів та ігрових майданчиків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3 000,0 тис. грн.</a:t>
            </a:r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00428" y="1950273"/>
            <a:ext cx="2505216" cy="114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приміщень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17 000,0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93349" y="316043"/>
            <a:ext cx="2579210" cy="126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Підсилення фундаменту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2 000,0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04897" y="3454130"/>
            <a:ext cx="3567851" cy="1264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будівель та прибудинкових територій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11 000,0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8842" y="1923463"/>
            <a:ext cx="2397553" cy="1131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фасадів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69 800,0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842" y="316042"/>
            <a:ext cx="2397554" cy="1267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найпростіших укриттів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26 088,2 тис. грн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75195" y="316042"/>
            <a:ext cx="2397553" cy="1264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 ремонт покрівель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62 990,0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41895" y="5081347"/>
            <a:ext cx="3530853" cy="1193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спортивних залів та допоміжних приміщень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1 100,0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Прямоугольник 38">
            <a:extLst>
              <a:ext uri="{FF2B5EF4-FFF2-40B4-BE49-F238E27FC236}">
                <a16:creationId xmlns:a16="http://schemas.microsoft.com/office/drawing/2014/main" id="{3C58D821-6BCC-1457-6FAE-DD28E7A82346}"/>
              </a:ext>
            </a:extLst>
          </p:cNvPr>
          <p:cNvSpPr/>
          <p:nvPr/>
        </p:nvSpPr>
        <p:spPr>
          <a:xfrm>
            <a:off x="3429945" y="316043"/>
            <a:ext cx="2584339" cy="126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Безбарєрне середовище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75 500,0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38">
            <a:extLst>
              <a:ext uri="{FF2B5EF4-FFF2-40B4-BE49-F238E27FC236}">
                <a16:creationId xmlns:a16="http://schemas.microsoft.com/office/drawing/2014/main" id="{A30DFAC3-BAF4-F703-74A6-CEF247430142}"/>
              </a:ext>
            </a:extLst>
          </p:cNvPr>
          <p:cNvSpPr/>
          <p:nvPr/>
        </p:nvSpPr>
        <p:spPr>
          <a:xfrm>
            <a:off x="9520349" y="1923463"/>
            <a:ext cx="2352399" cy="114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Заміна вікон - 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2 300,0 тис. грн.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D227359-2B47-5910-28C9-C054B4ABA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98508"/>
              </p:ext>
            </p:extLst>
          </p:nvPr>
        </p:nvGraphicFramePr>
        <p:xfrm>
          <a:off x="252046" y="154548"/>
          <a:ext cx="11693769" cy="6542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61232">
                  <a:extLst>
                    <a:ext uri="{9D8B030D-6E8A-4147-A177-3AD203B41FA5}">
                      <a16:colId xmlns:a16="http://schemas.microsoft.com/office/drawing/2014/main" val="3913544234"/>
                    </a:ext>
                  </a:extLst>
                </a:gridCol>
                <a:gridCol w="1907979">
                  <a:extLst>
                    <a:ext uri="{9D8B030D-6E8A-4147-A177-3AD203B41FA5}">
                      <a16:colId xmlns:a16="http://schemas.microsoft.com/office/drawing/2014/main" val="1457489294"/>
                    </a:ext>
                  </a:extLst>
                </a:gridCol>
                <a:gridCol w="1762279">
                  <a:extLst>
                    <a:ext uri="{9D8B030D-6E8A-4147-A177-3AD203B41FA5}">
                      <a16:colId xmlns:a16="http://schemas.microsoft.com/office/drawing/2014/main" val="2340527"/>
                    </a:ext>
                  </a:extLst>
                </a:gridCol>
                <a:gridCol w="1762279">
                  <a:extLst>
                    <a:ext uri="{9D8B030D-6E8A-4147-A177-3AD203B41FA5}">
                      <a16:colId xmlns:a16="http://schemas.microsoft.com/office/drawing/2014/main" val="4290524603"/>
                    </a:ext>
                  </a:extLst>
                </a:gridCol>
              </a:tblGrid>
              <a:tr h="425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9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9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(потреба) 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347 778,2 тис.грн</a:t>
                      </a:r>
                      <a:endParaRPr lang="uk-UA" sz="9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 – 141 276,1 тис.грн</a:t>
                      </a:r>
                      <a:endParaRPr lang="uk-UA" sz="9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910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безбарєрне середовище (влаштування пандусів)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6969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пандусів  які планується облаштувати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89390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приміщень та місць загального користування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73 800,0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79583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 в яких планується ремонт місць загального користування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21886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фасадів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11845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фасадів,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0299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покрівель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62 990,0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1242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покрівель,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91009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 капітальний  ремонт найпростіших укриттів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26 088,2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23 088,2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48840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приміщень, які можуть використовуватись як укриття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34545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Капітальний ремонт приміщень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45842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приміщень,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92432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будівель та прибудинкових територій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93004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будівель,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27805"/>
                  </a:ext>
                </a:extLst>
              </a:tr>
              <a:tr h="392128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ремонт/ облаштування тіньових навісів, ігрових майданчиків, спортивних залів та допоміжних приміщень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47727"/>
                  </a:ext>
                </a:extLst>
              </a:tr>
              <a:tr h="392128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</a:t>
                      </a:r>
                      <a:r>
                        <a:rPr lang="uk-UA" sz="1000" b="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тіньових навісів, ігрових майданчиків, спортивних залів які планується відремонтувати чи облаштувати</a:t>
                      </a:r>
                      <a:endParaRPr lang="uk-UA" sz="10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904477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 інженерних мереж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09456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інженерних мереж,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23893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pPr algn="l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ремонт/ заміна вікон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48901"/>
                  </a:ext>
                </a:extLst>
              </a:tr>
              <a:tr h="291716">
                <a:tc>
                  <a:txBody>
                    <a:bodyPr/>
                    <a:lstStyle/>
                    <a:p>
                      <a:pPr algn="l"/>
                      <a:r>
                        <a:rPr lang="uk-UA" sz="10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закладів, де планується проведення заміни вікон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17771"/>
                  </a:ext>
                </a:extLst>
              </a:tr>
              <a:tr h="274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асфальтного покриття</a:t>
                      </a:r>
                      <a:endParaRPr lang="uk-UA" sz="10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91277"/>
                  </a:ext>
                </a:extLst>
              </a:tr>
              <a:tr h="26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 в яких планується ремонт асфальтного покриття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35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2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693" y="277321"/>
            <a:ext cx="885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Соціальний захист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2F21A1-9CF2-44A2-ACB7-C10B4F090115}"/>
              </a:ext>
            </a:extLst>
          </p:cNvPr>
          <p:cNvSpPr/>
          <p:nvPr/>
        </p:nvSpPr>
        <p:spPr>
          <a:xfrm>
            <a:off x="392623" y="1008132"/>
            <a:ext cx="2910082" cy="1046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приміщень – 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3 500,0 тис. грн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7AB0A3-8CBA-447A-A025-FF4D331A5737}"/>
              </a:ext>
            </a:extLst>
          </p:cNvPr>
          <p:cNvSpPr/>
          <p:nvPr/>
        </p:nvSpPr>
        <p:spPr>
          <a:xfrm>
            <a:off x="2073512" y="2332893"/>
            <a:ext cx="2738041" cy="923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Благоустрій території – 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15 000,0 тис. грн.</a:t>
            </a:r>
          </a:p>
        </p:txBody>
      </p:sp>
      <p:pic>
        <p:nvPicPr>
          <p:cNvPr id="11266" name="Picture 2" descr="Центр комплексної реабілітації для осіб з інвалідністю | Kyiv">
            <a:extLst>
              <a:ext uri="{FF2B5EF4-FFF2-40B4-BE49-F238E27FC236}">
                <a16:creationId xmlns:a16="http://schemas.microsoft.com/office/drawing/2014/main" id="{962E5CDA-6E71-95C4-223A-9EF15A58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3" y="1335707"/>
            <a:ext cx="2859108" cy="2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621CC0F1-6F1B-0D4F-8B1C-377277DE54CA}"/>
              </a:ext>
            </a:extLst>
          </p:cNvPr>
          <p:cNvSpPr/>
          <p:nvPr/>
        </p:nvSpPr>
        <p:spPr>
          <a:xfrm>
            <a:off x="4187327" y="5166537"/>
            <a:ext cx="2939711" cy="1139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фасаду – 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5 000,0 тис. грн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B87EA02C-A5B0-31B5-BE46-5079F9FCFD03}"/>
              </a:ext>
            </a:extLst>
          </p:cNvPr>
          <p:cNvSpPr/>
          <p:nvPr/>
        </p:nvSpPr>
        <p:spPr>
          <a:xfrm>
            <a:off x="3442533" y="3689335"/>
            <a:ext cx="2678152" cy="1137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покрівлі –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3 500,0 тис. грн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90837B1-AA79-2A82-8E52-E0FB07910AE7}"/>
              </a:ext>
            </a:extLst>
          </p:cNvPr>
          <p:cNvSpPr/>
          <p:nvPr/>
        </p:nvSpPr>
        <p:spPr>
          <a:xfrm>
            <a:off x="177746" y="3914616"/>
            <a:ext cx="2753709" cy="1569660"/>
          </a:xfrm>
          <a:prstGeom prst="ellipse">
            <a:avLst/>
          </a:prstGeom>
          <a:solidFill>
            <a:srgbClr val="F8F9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Обрахована потреба –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27 000,0 тис.грн.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AA4C3BCD-71DD-C2BA-3E64-1D2E73BBC7B6}"/>
              </a:ext>
            </a:extLst>
          </p:cNvPr>
          <p:cNvCxnSpPr>
            <a:cxnSpLocks/>
          </p:cNvCxnSpPr>
          <p:nvPr/>
        </p:nvCxnSpPr>
        <p:spPr>
          <a:xfrm>
            <a:off x="2650593" y="5484276"/>
            <a:ext cx="652112" cy="252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8308C599-C728-33F8-FE66-5B2482A33C94}"/>
              </a:ext>
            </a:extLst>
          </p:cNvPr>
          <p:cNvSpPr/>
          <p:nvPr/>
        </p:nvSpPr>
        <p:spPr>
          <a:xfrm>
            <a:off x="8745477" y="4742988"/>
            <a:ext cx="3129559" cy="16802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Граничним обсягом забезпечено – 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7 000,0 тис.грн.</a:t>
            </a: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6D463EC0-CE31-CA06-E476-579BB4A48AF5}"/>
              </a:ext>
            </a:extLst>
          </p:cNvPr>
          <p:cNvCxnSpPr>
            <a:cxnSpLocks/>
          </p:cNvCxnSpPr>
          <p:nvPr/>
        </p:nvCxnSpPr>
        <p:spPr>
          <a:xfrm flipV="1">
            <a:off x="10570702" y="4159558"/>
            <a:ext cx="0" cy="40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D8B71360-ADE0-1D59-1641-5ECF65941C47}"/>
              </a:ext>
            </a:extLst>
          </p:cNvPr>
          <p:cNvSpPr/>
          <p:nvPr/>
        </p:nvSpPr>
        <p:spPr>
          <a:xfrm>
            <a:off x="9221136" y="1165267"/>
            <a:ext cx="2617486" cy="1137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приміщень – 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3 500,0 тис. грн</a:t>
            </a:r>
          </a:p>
        </p:txBody>
      </p:sp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C2915AAC-6D27-7556-C927-A339A78FB27D}"/>
              </a:ext>
            </a:extLst>
          </p:cNvPr>
          <p:cNvSpPr/>
          <p:nvPr/>
        </p:nvSpPr>
        <p:spPr>
          <a:xfrm>
            <a:off x="9206108" y="2774036"/>
            <a:ext cx="2651781" cy="1103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покрівлі –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3 500,0 тис. грн</a:t>
            </a:r>
          </a:p>
        </p:txBody>
      </p: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6014BB36-7EA4-E42A-D518-B1C9569E1746}"/>
              </a:ext>
            </a:extLst>
          </p:cNvPr>
          <p:cNvCxnSpPr>
            <a:cxnSpLocks/>
          </p:cNvCxnSpPr>
          <p:nvPr/>
        </p:nvCxnSpPr>
        <p:spPr>
          <a:xfrm flipV="1">
            <a:off x="2319817" y="3479519"/>
            <a:ext cx="127168" cy="244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A9B8DA88-CB27-DBFD-1192-78CD0146EE1A}"/>
              </a:ext>
            </a:extLst>
          </p:cNvPr>
          <p:cNvCxnSpPr>
            <a:cxnSpLocks/>
          </p:cNvCxnSpPr>
          <p:nvPr/>
        </p:nvCxnSpPr>
        <p:spPr>
          <a:xfrm>
            <a:off x="3040935" y="4699446"/>
            <a:ext cx="2617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A08C60B9-81AB-4E48-9CEE-221AFEC7C1E0}"/>
              </a:ext>
            </a:extLst>
          </p:cNvPr>
          <p:cNvCxnSpPr>
            <a:cxnSpLocks/>
          </p:cNvCxnSpPr>
          <p:nvPr/>
        </p:nvCxnSpPr>
        <p:spPr>
          <a:xfrm flipV="1">
            <a:off x="1284831" y="2872621"/>
            <a:ext cx="0" cy="556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53AF1-8315-5F2C-4095-6F5086CCA23F}"/>
              </a:ext>
            </a:extLst>
          </p:cNvPr>
          <p:cNvSpPr txBox="1"/>
          <p:nvPr/>
        </p:nvSpPr>
        <p:spPr>
          <a:xfrm>
            <a:off x="2458318" y="21953"/>
            <a:ext cx="769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Культура і мистецтво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FF43FD6-ECF4-87BA-7471-29B4601E35C8}"/>
              </a:ext>
            </a:extLst>
          </p:cNvPr>
          <p:cNvSpPr/>
          <p:nvPr/>
        </p:nvSpPr>
        <p:spPr>
          <a:xfrm>
            <a:off x="7980414" y="3657397"/>
            <a:ext cx="3502252" cy="24742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Капітальний ремонт центру культури та мистецтв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(обрахована потреба –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2 300,0 тис.грн.)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9D46856-967B-16A3-991F-0418C92FD37B}"/>
              </a:ext>
            </a:extLst>
          </p:cNvPr>
          <p:cNvSpPr/>
          <p:nvPr/>
        </p:nvSpPr>
        <p:spPr>
          <a:xfrm>
            <a:off x="2538075" y="1943570"/>
            <a:ext cx="3464215" cy="24742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Капітальний ремонт бібліотек </a:t>
            </a:r>
          </a:p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(обрахована потреба </a:t>
            </a:r>
          </a:p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5 500,0 тис.грн.)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447FDBD-E92F-4606-E24B-17073DD3F277}"/>
              </a:ext>
            </a:extLst>
          </p:cNvPr>
          <p:cNvSpPr/>
          <p:nvPr/>
        </p:nvSpPr>
        <p:spPr>
          <a:xfrm>
            <a:off x="729953" y="838664"/>
            <a:ext cx="2307632" cy="1127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Капітальний ремонт вхідних груп 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2 000,0 тис.грн.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DC776687-0A20-630E-4CD4-B881D63A879A}"/>
              </a:ext>
            </a:extLst>
          </p:cNvPr>
          <p:cNvSpPr/>
          <p:nvPr/>
        </p:nvSpPr>
        <p:spPr>
          <a:xfrm>
            <a:off x="428787" y="2889828"/>
            <a:ext cx="2146108" cy="1127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Заміна вікон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2 000,0 тис.грн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5BA1EEA-FD46-88BE-5344-CE39AAC82710}"/>
              </a:ext>
            </a:extLst>
          </p:cNvPr>
          <p:cNvSpPr/>
          <p:nvPr/>
        </p:nvSpPr>
        <p:spPr>
          <a:xfrm>
            <a:off x="719479" y="4675457"/>
            <a:ext cx="2146107" cy="1127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Капітальний ремонт фасаду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500,0 тис.грн.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659A577-26C0-EA7C-6961-A5587AF31B4C}"/>
              </a:ext>
            </a:extLst>
          </p:cNvPr>
          <p:cNvSpPr/>
          <p:nvPr/>
        </p:nvSpPr>
        <p:spPr>
          <a:xfrm>
            <a:off x="3309497" y="5090460"/>
            <a:ext cx="2306830" cy="12198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Капітальний ремонт приміщень</a:t>
            </a:r>
          </a:p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1 000,0 тис.грн.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1CEFAEDA-7644-DC8D-9543-3212D08392A7}"/>
              </a:ext>
            </a:extLst>
          </p:cNvPr>
          <p:cNvSpPr/>
          <p:nvPr/>
        </p:nvSpPr>
        <p:spPr>
          <a:xfrm>
            <a:off x="9858237" y="1856390"/>
            <a:ext cx="2146108" cy="1036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Заміна вікон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600,0 тис.грн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D9DDE1C6-CA67-0883-B2F2-BF4C9C408334}"/>
              </a:ext>
            </a:extLst>
          </p:cNvPr>
          <p:cNvSpPr/>
          <p:nvPr/>
        </p:nvSpPr>
        <p:spPr>
          <a:xfrm>
            <a:off x="7261341" y="1231291"/>
            <a:ext cx="2297605" cy="1127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Капітальний ремонт вхідних груп 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800,0 тис.грн.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FDFD3685-2CD2-9445-C781-83B42C562774}"/>
              </a:ext>
            </a:extLst>
          </p:cNvPr>
          <p:cNvSpPr/>
          <p:nvPr/>
        </p:nvSpPr>
        <p:spPr>
          <a:xfrm>
            <a:off x="6399490" y="2711526"/>
            <a:ext cx="2146108" cy="1127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Підсилення фундаменту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75000"/>
                  </a:schemeClr>
                </a:solidFill>
              </a:rPr>
              <a:t>900,0 тис.грн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08AD9431-1550-613B-0E87-363B6C89F960}"/>
              </a:ext>
            </a:extLst>
          </p:cNvPr>
          <p:cNvCxnSpPr>
            <a:cxnSpLocks/>
          </p:cNvCxnSpPr>
          <p:nvPr/>
        </p:nvCxnSpPr>
        <p:spPr>
          <a:xfrm>
            <a:off x="4443976" y="4564653"/>
            <a:ext cx="0" cy="30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3F9E5CCC-A9D8-755D-DFF2-8F149CDC51B8}"/>
              </a:ext>
            </a:extLst>
          </p:cNvPr>
          <p:cNvCxnSpPr>
            <a:cxnSpLocks/>
          </p:cNvCxnSpPr>
          <p:nvPr/>
        </p:nvCxnSpPr>
        <p:spPr>
          <a:xfrm flipH="1">
            <a:off x="2718148" y="4172181"/>
            <a:ext cx="378522" cy="39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1AD0FFF9-D2BB-6CB5-A944-F6DB7754F032}"/>
              </a:ext>
            </a:extLst>
          </p:cNvPr>
          <p:cNvCxnSpPr>
            <a:cxnSpLocks/>
          </p:cNvCxnSpPr>
          <p:nvPr/>
        </p:nvCxnSpPr>
        <p:spPr>
          <a:xfrm flipH="1">
            <a:off x="2718148" y="3429000"/>
            <a:ext cx="17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8E52D59E-CE84-44EC-8417-8AC76EBA7F94}"/>
              </a:ext>
            </a:extLst>
          </p:cNvPr>
          <p:cNvCxnSpPr>
            <a:cxnSpLocks/>
          </p:cNvCxnSpPr>
          <p:nvPr/>
        </p:nvCxnSpPr>
        <p:spPr>
          <a:xfrm flipH="1" flipV="1">
            <a:off x="3169085" y="1365337"/>
            <a:ext cx="448760" cy="397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B21569C3-275C-1F52-3D91-E56FC73548BA}"/>
              </a:ext>
            </a:extLst>
          </p:cNvPr>
          <p:cNvCxnSpPr>
            <a:cxnSpLocks/>
          </p:cNvCxnSpPr>
          <p:nvPr/>
        </p:nvCxnSpPr>
        <p:spPr>
          <a:xfrm flipH="1" flipV="1">
            <a:off x="8631857" y="3300802"/>
            <a:ext cx="413655" cy="3345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84EDC1C8-FD90-EA0E-2302-528D5CD31CCF}"/>
              </a:ext>
            </a:extLst>
          </p:cNvPr>
          <p:cNvCxnSpPr>
            <a:cxnSpLocks/>
          </p:cNvCxnSpPr>
          <p:nvPr/>
        </p:nvCxnSpPr>
        <p:spPr>
          <a:xfrm flipV="1">
            <a:off x="10654913" y="3058059"/>
            <a:ext cx="276378" cy="4854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1B0EB763-383F-C424-C2D8-4E8194EC513F}"/>
              </a:ext>
            </a:extLst>
          </p:cNvPr>
          <p:cNvCxnSpPr>
            <a:cxnSpLocks/>
          </p:cNvCxnSpPr>
          <p:nvPr/>
        </p:nvCxnSpPr>
        <p:spPr>
          <a:xfrm flipH="1" flipV="1">
            <a:off x="8931058" y="2472618"/>
            <a:ext cx="542794" cy="10217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F390769A-85ED-EED9-AEFA-FB826A7BA5EE}"/>
              </a:ext>
            </a:extLst>
          </p:cNvPr>
          <p:cNvSpPr/>
          <p:nvPr/>
        </p:nvSpPr>
        <p:spPr>
          <a:xfrm>
            <a:off x="4320641" y="960093"/>
            <a:ext cx="2025453" cy="1278421"/>
          </a:xfrm>
          <a:prstGeom prst="ellipse">
            <a:avLst/>
          </a:prstGeom>
          <a:solidFill>
            <a:srgbClr val="E5FDFF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Граничним обсягом забезпечено –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тис.грн.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59F47A4-6081-D6C9-CC12-9941ACBA4177}"/>
              </a:ext>
            </a:extLst>
          </p:cNvPr>
          <p:cNvSpPr/>
          <p:nvPr/>
        </p:nvSpPr>
        <p:spPr>
          <a:xfrm>
            <a:off x="7237823" y="5247782"/>
            <a:ext cx="2025453" cy="1278421"/>
          </a:xfrm>
          <a:prstGeom prst="ellipse">
            <a:avLst/>
          </a:prstGeom>
          <a:solidFill>
            <a:srgbClr val="E5FDFF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isometricOffAxis2Lef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Граничним обсягом забезпечено –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2 000,0 тис.грн.</a:t>
            </a:r>
          </a:p>
        </p:txBody>
      </p:sp>
    </p:spTree>
    <p:extLst>
      <p:ext uri="{BB962C8B-B14F-4D97-AF65-F5344CB8AC3E}">
        <p14:creationId xmlns:p14="http://schemas.microsoft.com/office/powerpoint/2010/main" val="1908556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C3FBC8C-EC1C-FFF9-ACE5-6F541194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75D0D-4C1D-13EF-AD85-E02FD1FEBC3D}"/>
              </a:ext>
            </a:extLst>
          </p:cNvPr>
          <p:cNvSpPr txBox="1"/>
          <p:nvPr/>
        </p:nvSpPr>
        <p:spPr>
          <a:xfrm>
            <a:off x="343811" y="132416"/>
            <a:ext cx="59928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Фізична культура і спорт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Бульбашка прямої мови: овальна 10">
            <a:extLst>
              <a:ext uri="{FF2B5EF4-FFF2-40B4-BE49-F238E27FC236}">
                <a16:creationId xmlns:a16="http://schemas.microsoft.com/office/drawing/2014/main" id="{3D01508C-B2E6-5C33-24D3-3DD08CA8CB85}"/>
              </a:ext>
            </a:extLst>
          </p:cNvPr>
          <p:cNvSpPr/>
          <p:nvPr/>
        </p:nvSpPr>
        <p:spPr>
          <a:xfrm>
            <a:off x="5274394" y="3497976"/>
            <a:ext cx="4012377" cy="2120104"/>
          </a:xfrm>
          <a:prstGeom prst="wedgeEllipseCallout">
            <a:avLst>
              <a:gd name="adj1" fmla="val -84076"/>
              <a:gd name="adj2" fmla="val 5952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фасаду</a:t>
            </a:r>
          </a:p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1 000,0 тис.грн.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BA600F05-FC3A-5867-95F6-6754988719EE}"/>
              </a:ext>
            </a:extLst>
          </p:cNvPr>
          <p:cNvSpPr/>
          <p:nvPr/>
        </p:nvSpPr>
        <p:spPr>
          <a:xfrm>
            <a:off x="343811" y="5257832"/>
            <a:ext cx="3541744" cy="11149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Дитячо –юнацька спортивна школа № 10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1E51ED3B-D150-1C1F-CB0A-13137486092B}"/>
              </a:ext>
            </a:extLst>
          </p:cNvPr>
          <p:cNvSpPr/>
          <p:nvPr/>
        </p:nvSpPr>
        <p:spPr>
          <a:xfrm>
            <a:off x="5836418" y="1277010"/>
            <a:ext cx="3541744" cy="11149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Дитячо –юнацька спортивна школа № 21</a:t>
            </a:r>
          </a:p>
        </p:txBody>
      </p:sp>
      <p:sp>
        <p:nvSpPr>
          <p:cNvPr id="4" name="Бульбашка прямої мови: овальна 3">
            <a:extLst>
              <a:ext uri="{FF2B5EF4-FFF2-40B4-BE49-F238E27FC236}">
                <a16:creationId xmlns:a16="http://schemas.microsoft.com/office/drawing/2014/main" id="{B805FFD3-8E06-12FA-9D67-1C332A0976EE}"/>
              </a:ext>
            </a:extLst>
          </p:cNvPr>
          <p:cNvSpPr/>
          <p:nvPr/>
        </p:nvSpPr>
        <p:spPr>
          <a:xfrm>
            <a:off x="631009" y="2437924"/>
            <a:ext cx="4012377" cy="2120104"/>
          </a:xfrm>
          <a:prstGeom prst="wedgeEllipseCallout">
            <a:avLst>
              <a:gd name="adj1" fmla="val 84033"/>
              <a:gd name="adj2" fmla="val -637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Капітальний ремонт стадіону</a:t>
            </a:r>
          </a:p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5 000,0 тис.грн.</a:t>
            </a:r>
          </a:p>
        </p:txBody>
      </p:sp>
    </p:spTree>
    <p:extLst>
      <p:ext uri="{BB962C8B-B14F-4D97-AF65-F5344CB8AC3E}">
        <p14:creationId xmlns:p14="http://schemas.microsoft.com/office/powerpoint/2010/main" val="232615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114962"/>
              </p:ext>
            </p:extLst>
          </p:nvPr>
        </p:nvGraphicFramePr>
        <p:xfrm>
          <a:off x="507999" y="159657"/>
          <a:ext cx="11103429" cy="630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4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EAB5B-5205-1C79-0B5F-473CC8094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6057"/>
            <a:ext cx="11959772" cy="6197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781" y="137886"/>
            <a:ext cx="9279446" cy="428171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Житлове господарство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E200FBBA-808B-182E-208C-9ED9F09F0535}"/>
              </a:ext>
            </a:extLst>
          </p:cNvPr>
          <p:cNvSpPr/>
          <p:nvPr/>
        </p:nvSpPr>
        <p:spPr>
          <a:xfrm>
            <a:off x="723305" y="2361577"/>
            <a:ext cx="2917370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7030A0"/>
                </a:solidFill>
              </a:rPr>
              <a:t>Відшкодування вартості незалежних джерел електричної енергії – </a:t>
            </a:r>
          </a:p>
          <a:p>
            <a:pPr algn="ctr"/>
            <a:r>
              <a:rPr lang="uk-UA" sz="1600" b="1" dirty="0">
                <a:solidFill>
                  <a:srgbClr val="7030A0"/>
                </a:solidFill>
              </a:rPr>
              <a:t>7 367,3тис.грн.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7F0BB5B7-D745-1C67-B1E1-FF210B4E4870}"/>
              </a:ext>
            </a:extLst>
          </p:cNvPr>
          <p:cNvSpPr/>
          <p:nvPr/>
        </p:nvSpPr>
        <p:spPr>
          <a:xfrm>
            <a:off x="2677886" y="3856864"/>
            <a:ext cx="2917372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1650" b="1" dirty="0">
                <a:solidFill>
                  <a:schemeClr val="accent5">
                    <a:lumMod val="50000"/>
                  </a:schemeClr>
                </a:solidFill>
              </a:rPr>
              <a:t>Фінансова підтримка новоствореним ОСББ – </a:t>
            </a:r>
          </a:p>
          <a:p>
            <a:pPr algn="ctr"/>
            <a:r>
              <a:rPr lang="uk-UA" sz="1650" b="1" dirty="0">
                <a:solidFill>
                  <a:schemeClr val="accent5">
                    <a:lumMod val="50000"/>
                  </a:schemeClr>
                </a:solidFill>
              </a:rPr>
              <a:t>4 791,5 тис. грн.</a:t>
            </a:r>
            <a:endParaRPr lang="ru-RU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7F38E0FA-C170-8073-4610-6B2B7B73FB9C}"/>
              </a:ext>
            </a:extLst>
          </p:cNvPr>
          <p:cNvSpPr/>
          <p:nvPr/>
        </p:nvSpPr>
        <p:spPr>
          <a:xfrm>
            <a:off x="6617289" y="3861472"/>
            <a:ext cx="2917372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1650" b="1" dirty="0">
                <a:solidFill>
                  <a:schemeClr val="accent5">
                    <a:lumMod val="75000"/>
                  </a:schemeClr>
                </a:solidFill>
              </a:rPr>
              <a:t>Капітальний ремонт ліфтів на умовах співфінансування – 28 758,1 тис. грн.</a:t>
            </a:r>
            <a:endParaRPr lang="ru-RU" sz="165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E32D67AF-6F3F-129F-E1CB-8D86BF62EB7A}"/>
              </a:ext>
            </a:extLst>
          </p:cNvPr>
          <p:cNvSpPr/>
          <p:nvPr/>
        </p:nvSpPr>
        <p:spPr>
          <a:xfrm>
            <a:off x="8592458" y="2361577"/>
            <a:ext cx="2917370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1650" b="1" dirty="0">
                <a:solidFill>
                  <a:schemeClr val="accent6">
                    <a:lumMod val="75000"/>
                  </a:schemeClr>
                </a:solidFill>
              </a:rPr>
              <a:t>Капітальний ремонт житлових будинків на умовах співфінансування –</a:t>
            </a:r>
          </a:p>
          <a:p>
            <a:pPr algn="ctr"/>
            <a:r>
              <a:rPr lang="uk-UA" sz="1650" b="1" dirty="0">
                <a:solidFill>
                  <a:schemeClr val="accent6">
                    <a:lumMod val="75000"/>
                  </a:schemeClr>
                </a:solidFill>
              </a:rPr>
              <a:t>6 068,4 тис. грн.</a:t>
            </a:r>
            <a:endParaRPr lang="ru-RU" sz="165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93F4272-2197-F49A-7487-7A4E19C793BC}"/>
              </a:ext>
            </a:extLst>
          </p:cNvPr>
          <p:cNvSpPr/>
          <p:nvPr/>
        </p:nvSpPr>
        <p:spPr>
          <a:xfrm>
            <a:off x="2650672" y="831290"/>
            <a:ext cx="2971800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1650" b="1" dirty="0">
                <a:solidFill>
                  <a:schemeClr val="accent2">
                    <a:lumMod val="75000"/>
                  </a:schemeClr>
                </a:solidFill>
              </a:rPr>
              <a:t>Капітальний ремонт житлових будинків –</a:t>
            </a:r>
          </a:p>
          <a:p>
            <a:pPr algn="ctr"/>
            <a:r>
              <a:rPr lang="uk-UA" sz="1650" b="1" dirty="0">
                <a:solidFill>
                  <a:schemeClr val="accent2">
                    <a:lumMod val="75000"/>
                  </a:schemeClr>
                </a:solidFill>
              </a:rPr>
              <a:t>160 900,1 тис. грн.</a:t>
            </a:r>
            <a:endParaRPr lang="ru-RU" sz="165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47AB47-356B-650C-220D-D0E497F74AE5}"/>
              </a:ext>
            </a:extLst>
          </p:cNvPr>
          <p:cNvSpPr/>
          <p:nvPr/>
        </p:nvSpPr>
        <p:spPr>
          <a:xfrm>
            <a:off x="6542316" y="831290"/>
            <a:ext cx="3026228" cy="1023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1650" b="1" dirty="0">
                <a:solidFill>
                  <a:srgbClr val="00B050"/>
                </a:solidFill>
              </a:rPr>
              <a:t>Капітальний ремонт асфальтного покриття –</a:t>
            </a:r>
          </a:p>
          <a:p>
            <a:pPr algn="ctr"/>
            <a:r>
              <a:rPr lang="uk-UA" sz="1650" b="1" dirty="0">
                <a:solidFill>
                  <a:srgbClr val="00B050"/>
                </a:solidFill>
              </a:rPr>
              <a:t>6 900,0 тис. грн.</a:t>
            </a:r>
            <a:endParaRPr lang="ru-RU" sz="1650" b="1" dirty="0">
              <a:solidFill>
                <a:srgbClr val="00B050"/>
              </a:solidFill>
            </a:endParaRP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379D9234-2608-3EB0-0648-C2DFD313CE52}"/>
              </a:ext>
            </a:extLst>
          </p:cNvPr>
          <p:cNvSpPr/>
          <p:nvPr/>
        </p:nvSpPr>
        <p:spPr>
          <a:xfrm>
            <a:off x="4582886" y="2394856"/>
            <a:ext cx="3026228" cy="1023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</a:rPr>
              <a:t>ПОТРЕБА У ВИДАТКАХ СКЛАДАЄ </a:t>
            </a:r>
          </a:p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</a:rPr>
              <a:t>214 785,4 ТИС.ГРН.</a:t>
            </a:r>
          </a:p>
          <a:p>
            <a:pPr algn="ctr"/>
            <a:endParaRPr lang="uk-UA" sz="1600" b="1" dirty="0">
              <a:solidFill>
                <a:srgbClr val="7030A0"/>
              </a:solidFill>
            </a:endParaRPr>
          </a:p>
        </p:txBody>
      </p:sp>
      <p:pic>
        <p:nvPicPr>
          <p:cNvPr id="16" name="Picture 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CE7F5B83-6924-410C-E23A-3DDCC03E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72" y="5170713"/>
            <a:ext cx="2917370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2DBD0-0EB9-932F-8D9C-FE581E33F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B4B1EEBE-6B62-88E2-1F67-2AEA1F7D3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4423"/>
              </p:ext>
            </p:extLst>
          </p:nvPr>
        </p:nvGraphicFramePr>
        <p:xfrm>
          <a:off x="252046" y="252045"/>
          <a:ext cx="11742731" cy="63668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55780">
                  <a:extLst>
                    <a:ext uri="{9D8B030D-6E8A-4147-A177-3AD203B41FA5}">
                      <a16:colId xmlns:a16="http://schemas.microsoft.com/office/drawing/2014/main" val="3913544234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457489294"/>
                    </a:ext>
                  </a:extLst>
                </a:gridCol>
                <a:gridCol w="2043650">
                  <a:extLst>
                    <a:ext uri="{9D8B030D-6E8A-4147-A177-3AD203B41FA5}">
                      <a16:colId xmlns:a16="http://schemas.microsoft.com/office/drawing/2014/main" val="2340527"/>
                    </a:ext>
                  </a:extLst>
                </a:gridCol>
                <a:gridCol w="2043650">
                  <a:extLst>
                    <a:ext uri="{9D8B030D-6E8A-4147-A177-3AD203B41FA5}">
                      <a16:colId xmlns:a16="http://schemas.microsoft.com/office/drawing/2014/main" val="653528754"/>
                    </a:ext>
                  </a:extLst>
                </a:gridCol>
              </a:tblGrid>
              <a:tr h="50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1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910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часткового відшкодування вартості незалежних джерел електричної енергії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6969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незалежних джерел електричної енергії, що планується придбати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0299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відшкодування однієї одиниці незалежних джерел електричної енергії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1242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надання одноразової фінансової підтримки щодо проведення ремонтних робіт в багатоквартирних будинках новоствореним ОСББ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51477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ОСББ, які потребують надання одноразової фінансової підтримки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1730"/>
                  </a:ext>
                </a:extLst>
              </a:tr>
              <a:tr h="311750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надання одноразової фінансової підтримки для одного ОСББ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1 597 161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1 597 161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23893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проведення капітального ремонту (модернізації) ліфтів (на умовах співфінансування)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28 758,1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28 758,1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36198"/>
                  </a:ext>
                </a:extLst>
              </a:tr>
              <a:tr h="441234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будинків в яких плануються, роботи з капітального ремонту (модернізації) ліфтів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1106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(модернізації) одного ліфта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1 250 354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1 250 354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59192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Забезпечення проведення капітального ремонту житлових будинків (на умовах співфінансування)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6 068,4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6 068,4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92241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будинків в яких плануються проведення капітального ремонту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25874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одного будинку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</a:t>
                      </a:r>
                      <a:endParaRPr kumimoji="0" lang="uk-UA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1 213 680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1 213 680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6583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Капітальний ремонт асфальтного покриття прибудинкових територій та внутрішньо квартальних проїздів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02988"/>
                  </a:ext>
                </a:extLst>
              </a:tr>
              <a:tr h="484344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 асфальтного покриття прибудинкових територій та між квартальних проїздів, що планується відновити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 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55002"/>
                  </a:ext>
                </a:extLst>
              </a:tr>
              <a:tr h="453758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витрати на відновлення 1кв.м асфальтного покриття прибудинкових територій та між квартальних проїздів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</a:t>
                      </a:r>
                      <a:endParaRPr kumimoji="0" lang="uk-UA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34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061541" y="1122763"/>
            <a:ext cx="2798250" cy="1401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інженерних мереж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13 468,9 тис. грн.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99281" y="2931350"/>
            <a:ext cx="2798250" cy="1441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вхідних груп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2 550,0 тис. грн.</a:t>
            </a:r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51300" y="4770429"/>
            <a:ext cx="2909710" cy="147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Заміна вікон та дверей -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9 556,3 тис. грн.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51299" y="2970938"/>
            <a:ext cx="2909711" cy="1401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фасадів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54 126,5 тис. грн.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61541" y="4770429"/>
            <a:ext cx="2835990" cy="1478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підвальних приміщень під найпростіші укриття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14 179,7 тис. грн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13695" y="1122763"/>
            <a:ext cx="2798250" cy="1401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 ремонт покрівель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59 141,1 тис. грн.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51300" y="1122763"/>
            <a:ext cx="2909711" cy="1401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Капітальний ремонт електричних мереж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7 877,6 тис. грн.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4E032-76CF-A8B7-616F-6E2AED99D449}"/>
              </a:ext>
            </a:extLst>
          </p:cNvPr>
          <p:cNvSpPr txBox="1">
            <a:spLocks/>
          </p:cNvSpPr>
          <p:nvPr/>
        </p:nvSpPr>
        <p:spPr>
          <a:xfrm>
            <a:off x="921782" y="309069"/>
            <a:ext cx="10845259" cy="5682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на капітальний ремонт житлових будинків: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AFD5E-8B95-F566-9FF3-4945068F8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06" y="2931350"/>
            <a:ext cx="3496235" cy="33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D227359-2B47-5910-28C9-C054B4ABA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80684"/>
              </p:ext>
            </p:extLst>
          </p:nvPr>
        </p:nvGraphicFramePr>
        <p:xfrm>
          <a:off x="139523" y="172042"/>
          <a:ext cx="11912954" cy="6513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77212">
                  <a:extLst>
                    <a:ext uri="{9D8B030D-6E8A-4147-A177-3AD203B41FA5}">
                      <a16:colId xmlns:a16="http://schemas.microsoft.com/office/drawing/2014/main" val="3913544234"/>
                    </a:ext>
                  </a:extLst>
                </a:gridCol>
                <a:gridCol w="857954">
                  <a:extLst>
                    <a:ext uri="{9D8B030D-6E8A-4147-A177-3AD203B41FA5}">
                      <a16:colId xmlns:a16="http://schemas.microsoft.com/office/drawing/2014/main" val="1457489294"/>
                    </a:ext>
                  </a:extLst>
                </a:gridCol>
                <a:gridCol w="1351929">
                  <a:extLst>
                    <a:ext uri="{9D8B030D-6E8A-4147-A177-3AD203B41FA5}">
                      <a16:colId xmlns:a16="http://schemas.microsoft.com/office/drawing/2014/main" val="2340527"/>
                    </a:ext>
                  </a:extLst>
                </a:gridCol>
                <a:gridCol w="2625859">
                  <a:extLst>
                    <a:ext uri="{9D8B030D-6E8A-4147-A177-3AD203B41FA5}">
                      <a16:colId xmlns:a16="http://schemas.microsoft.com/office/drawing/2014/main" val="3032095021"/>
                    </a:ext>
                  </a:extLst>
                </a:gridCol>
              </a:tblGrid>
              <a:tr h="35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15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15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</a:t>
                      </a:r>
                      <a:endParaRPr lang="uk-UA" sz="115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15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910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фасадів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54 126,5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2 835,2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6969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фасадів,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0299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фасаду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2 255 271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1 417 600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6371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покрівель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59 141,1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34 856,4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1242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покрівель,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91009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покрівлі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1 971 370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2 050,376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88712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мереж тепло-водопостачання та водовідведення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9 139,2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51477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мереж тепло-водопостачання та водовідведення,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1730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мережі </a:t>
                      </a:r>
                      <a:r>
                        <a:rPr lang="uk-UA" sz="115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тепло-водопостачання та водовідведення</a:t>
                      </a:r>
                      <a:endParaRPr lang="uk-UA" sz="1150" b="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585 604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44229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електромереж/щитових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7 877,6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09456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електромереж/щитових,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23893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електромережі/щитової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559 700/200 000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292 500/200 000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87437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вікон, дверей та відкосів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9 556,3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48901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algn="l"/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житлових будинків, де планується проведення заміни вікон, дверей та ремонту відкосів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17771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заміни вікон, дверей та ремонту відкосів 1 житлового будинку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618 267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36973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капітальний ремонт вхідних груп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08817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uk-UA" sz="115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будинків в яких планується ремонт</a:t>
                      </a: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вхідних груп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17264"/>
                  </a:ext>
                </a:extLst>
              </a:tr>
              <a:tr h="26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вхідної групи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35641"/>
                  </a:ext>
                </a:extLst>
              </a:tr>
              <a:tr h="436764">
                <a:tc>
                  <a:txBody>
                    <a:bodyPr/>
                    <a:lstStyle/>
                    <a:p>
                      <a:pPr algn="l"/>
                      <a:r>
                        <a:rPr lang="uk-UA" sz="115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 капітальний  ремонт і облаштування підвальних приміщень житлових будинків під укриття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1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14 179,7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12 179,7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28505"/>
                  </a:ext>
                </a:extLst>
              </a:tr>
              <a:tr h="436764">
                <a:tc>
                  <a:txBody>
                    <a:bodyPr/>
                    <a:lstStyle/>
                    <a:p>
                      <a:pPr algn="l"/>
                      <a:r>
                        <a:rPr lang="uk-UA" sz="1150" b="0" i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підвальних приміщень житлових будинків, які можуть використовуватись населенням як укриття, що планується відремонтувати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1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1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31347"/>
                  </a:ext>
                </a:extLst>
              </a:tr>
              <a:tr h="4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5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вартість капітального ремонту 1 підвального приміщення житлових будинків, які можуть використовуватися населенням як укриття</a:t>
                      </a:r>
                      <a:endParaRPr lang="uk-UA" sz="115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грн</a:t>
                      </a:r>
                      <a:endParaRPr kumimoji="0" lang="uk-UA" sz="11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2 363 283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2 435 940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4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2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FAF9B85-CCF4-A49A-F31E-10398C5BE6D9}"/>
              </a:ext>
            </a:extLst>
          </p:cNvPr>
          <p:cNvSpPr/>
          <p:nvPr/>
        </p:nvSpPr>
        <p:spPr>
          <a:xfrm>
            <a:off x="580425" y="204230"/>
            <a:ext cx="1103114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КАПІТАЛЬНІ ВКЛАДЕННЯ :</a:t>
            </a:r>
            <a:endParaRPr lang="uk-UA" sz="2400" dirty="0"/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БУДІВНИЦТВО СПОРУДИ ПОДВІЙНОГО ПРИЗНАЧЕННЯ ІЗ ЗАХИСНИМИ ВЛАСТИВОСТЯМИ ПРОТИРАДІАЦІЙНОГО УКРИТТЯ</a:t>
            </a:r>
            <a:endParaRPr lang="uk-UA" sz="2400" b="1" dirty="0">
              <a:solidFill>
                <a:schemeClr val="accent1"/>
              </a:solidFill>
            </a:endParaRPr>
          </a:p>
        </p:txBody>
      </p:sp>
      <p:pic>
        <p:nvPicPr>
          <p:cNvPr id="8196" name="Picture 4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58A44795-4C6B-74EA-9829-F48E35B0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437">
            <a:off x="2977489" y="4152261"/>
            <a:ext cx="3878882" cy="21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0F2C2AFD-C8EE-02BA-EF27-EA5CD4A11D32}"/>
              </a:ext>
            </a:extLst>
          </p:cNvPr>
          <p:cNvSpPr/>
          <p:nvPr/>
        </p:nvSpPr>
        <p:spPr>
          <a:xfrm>
            <a:off x="386674" y="1996193"/>
            <a:ext cx="3829069" cy="2865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ОБРАХОВАНА ПОТРЕБА НА БУДІВНИЦТВО –</a:t>
            </a: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985 048,0 ТИС.ГРН </a:t>
            </a:r>
          </a:p>
          <a:p>
            <a:pPr algn="ctr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F8C67B6-223D-958D-5048-14500A015824}"/>
              </a:ext>
            </a:extLst>
          </p:cNvPr>
          <p:cNvSpPr/>
          <p:nvPr/>
        </p:nvSpPr>
        <p:spPr>
          <a:xfrm>
            <a:off x="4552976" y="1658938"/>
            <a:ext cx="3453098" cy="2729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Завершення будівництва 4 споруд цивільного захисту розпочатих в попередніх періодах –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984 048,0 тис. грн.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14DD9D8-1615-E93C-2A2A-9ED3EA914324}"/>
              </a:ext>
            </a:extLst>
          </p:cNvPr>
          <p:cNvSpPr/>
          <p:nvPr/>
        </p:nvSpPr>
        <p:spPr>
          <a:xfrm>
            <a:off x="7160397" y="3924017"/>
            <a:ext cx="3453098" cy="27297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Проектування нового будівництва 1 споруди цивільного захисту – </a:t>
            </a: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1 000,0 тис.грн.</a:t>
            </a:r>
          </a:p>
        </p:txBody>
      </p:sp>
    </p:spTree>
    <p:extLst>
      <p:ext uri="{BB962C8B-B14F-4D97-AF65-F5344CB8AC3E}">
        <p14:creationId xmlns:p14="http://schemas.microsoft.com/office/powerpoint/2010/main" val="304473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AD227359-2B47-5910-28C9-C054B4ABA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81847"/>
              </p:ext>
            </p:extLst>
          </p:nvPr>
        </p:nvGraphicFramePr>
        <p:xfrm>
          <a:off x="281355" y="187570"/>
          <a:ext cx="11663905" cy="6335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49172">
                  <a:extLst>
                    <a:ext uri="{9D8B030D-6E8A-4147-A177-3AD203B41FA5}">
                      <a16:colId xmlns:a16="http://schemas.microsoft.com/office/drawing/2014/main" val="3913544234"/>
                    </a:ext>
                  </a:extLst>
                </a:gridCol>
                <a:gridCol w="1145772">
                  <a:extLst>
                    <a:ext uri="{9D8B030D-6E8A-4147-A177-3AD203B41FA5}">
                      <a16:colId xmlns:a16="http://schemas.microsoft.com/office/drawing/2014/main" val="1457489294"/>
                    </a:ext>
                  </a:extLst>
                </a:gridCol>
                <a:gridCol w="1384474">
                  <a:extLst>
                    <a:ext uri="{9D8B030D-6E8A-4147-A177-3AD203B41FA5}">
                      <a16:colId xmlns:a16="http://schemas.microsoft.com/office/drawing/2014/main" val="1355736892"/>
                    </a:ext>
                  </a:extLst>
                </a:gridCol>
                <a:gridCol w="1382474">
                  <a:extLst>
                    <a:ext uri="{9D8B030D-6E8A-4147-A177-3AD203B41FA5}">
                      <a16:colId xmlns:a16="http://schemas.microsoft.com/office/drawing/2014/main" val="2046278181"/>
                    </a:ext>
                  </a:extLst>
                </a:gridCol>
                <a:gridCol w="2102013">
                  <a:extLst>
                    <a:ext uri="{9D8B030D-6E8A-4147-A177-3AD203B41FA5}">
                      <a16:colId xmlns:a16="http://schemas.microsoft.com/office/drawing/2014/main" val="1892554957"/>
                    </a:ext>
                  </a:extLst>
                </a:gridCol>
              </a:tblGrid>
              <a:tr h="44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Обрахована потреба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 роки</a:t>
                      </a:r>
                      <a:endParaRPr lang="uk-UA" sz="1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(потреба)</a:t>
                      </a:r>
                      <a:endParaRPr lang="uk-UA" sz="1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1910"/>
                  </a:ext>
                </a:extLst>
              </a:tr>
              <a:tr h="390946">
                <a:tc gridSpan="5">
                  <a:txBody>
                    <a:bodyPr/>
                    <a:lstStyle/>
                    <a:p>
                      <a:pPr algn="ctr"/>
                      <a:r>
                        <a:rPr lang="uk-UA" sz="10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БУДІВНИЦТВО СПОРУДИ ПОДВІЙНОГО ПРИЗНАЧЕННЯ ІЗ ЗАХИСНИМИ ВЛАСТИВОСТЯМИ ПРОТИРАДІАЦІЙНОГО УКРИТТЯ СЕРЕДНЬОЇ ЗАГАЛЬНООСВІТНЬОЇ ШКОЛИ І-ІІІ СТУПЕНІВ  №146 М. КИЄВА НА ЗЕМЕЛЬНІЙ ДІЛЯНЦІ ЗА АДРЕСОЮ: ПРОСП. МИРУ, 11 У ДНІПРОВСЬКОМУ РАЙОНІ М.КИЄВА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879393"/>
                  </a:ext>
                </a:extLst>
              </a:tr>
              <a:tr h="202034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кошторисна вартість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204 480,7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56 403,2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148 077,5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6969"/>
                  </a:ext>
                </a:extLst>
              </a:tr>
              <a:tr h="304231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площа, яку планується побудувати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кв.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1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місць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51477"/>
                  </a:ext>
                </a:extLst>
              </a:tr>
              <a:tr h="521587">
                <a:tc gridSpan="5">
                  <a:txBody>
                    <a:bodyPr/>
                    <a:lstStyle/>
                    <a:p>
                      <a:pPr algn="ctr"/>
                      <a:r>
                        <a:rPr lang="uk-UA" sz="1000" b="1" i="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БУДІВНИЦТВО СПОРУДИ ПОДВІЙНОГО ПРИЗНАЧЕННЯ ІЗ ЗАХИСНИМИ ВЛАСТИВОСТЯМИ ПРОТИРАДІАЦІЙНОГО УКРИТТЯ НАВЧАЛЬНО-ВИХОВНОГО КОМПЛЕКСУ  № 183 "ФОРТУНА" З ПОГЛИБЛЕНИМ ВИВЧЕННЯМ ІНОЗЕМНИХ МОВ (СПЕЦІАЛІЗОВАНОЇ ШКОЛИ І СТУПЕНЯ - ГІМНАЗІЇ) М. КИЄВА НА ЗЕМЕЛЬНІЙ ДІЛЯНЦІ ЗА АДРЕСОЮ: ВУЛ. ЮНОСТІ, 5 У ДНІПРОВСЬКОМУ РАЙОНІ М.КИЄВА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74919"/>
                  </a:ext>
                </a:extLst>
              </a:tr>
              <a:tr h="195430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кошторисна вартість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332 970,0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87 642,7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245 327,3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09456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площа, яку планується побудувати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кв.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3 265,68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64500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місць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48901"/>
                  </a:ext>
                </a:extLst>
              </a:tr>
              <a:tr h="431933">
                <a:tc gridSpan="5">
                  <a:txBody>
                    <a:bodyPr/>
                    <a:lstStyle/>
                    <a:p>
                      <a:pPr algn="ctr"/>
                      <a:r>
                        <a:rPr lang="uk-UA" sz="1000" b="1" i="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БУДІВНИЦТВО СПОРУДИ ПОДВІЙНОГО ПРИЗНАЧЕННЯ ІЗ ЗАХИСНИМИ ВЛАСТИВОСТЯМИ ПРОТИРАДІАЦІЙНОГО УКРИТТЯ ГІМНАЗІЇ № 191 ІМ. П.Г. ТИЧИНИ З ПОГЛИБЛЕНИМ ВИВЧЕННЯМ ІНОЗЕМНИХ МОВ М. КИЄВА НА ЗЕМЕЛЬНІЙ ДІЛЯНЦІ ЗА АДРЕСОЮ: ВУЛ. ІВАНА МИКОЛАЙЧУКА, 9-А У ДНІПРОВСЬКОМУ РАЙОНІ М.КИЄВА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15466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кошторисна вартість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372 193,5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54 113,5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318 080,0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08817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площа, яку планується побудувати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кв.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3 483,51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17264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місць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78026"/>
                  </a:ext>
                </a:extLst>
              </a:tr>
              <a:tr h="521766">
                <a:tc gridSpan="5">
                  <a:txBody>
                    <a:bodyPr/>
                    <a:lstStyle/>
                    <a:p>
                      <a:pPr algn="ctr"/>
                      <a:r>
                        <a:rPr lang="uk-UA" sz="1000" b="1" i="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БУДІВНИЦТВО СПОРУДИ ПОДВІЙНОГО ПРИЗНАЧЕННЯ ІЗ ЗАХИСНИМИ ВЛАСТИВОСТЯМИ ПРОТИРАДІАЦІЙНОГО УКРИТТЯ НАВЧАЛЬНО-ВИХОВНОГО КОМПЛЕКСУ № 209 "СУЗІР'Я" (ПОЧАТКОВОЇ СПЕЦІАЛІЗОВАНОЇ ШКОЛИ-КОЛЕГІУМА) М.КИЄВА НА ЗЕМЕЛЬНІЙ ДІЛЯНЦІ ЗА АДРЕСОЮ: ВУЛ. БЕРЕЗНЯКІВСЬКА, 32 У ДНІПРОВСЬКОМУ РАЙОНІ М.КИЄВА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15971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кошторисна вартість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328 809,5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272 563,2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38216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площа, яку планується побудувати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кв.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46172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 місць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343038"/>
                  </a:ext>
                </a:extLst>
              </a:tr>
              <a:tr h="390946">
                <a:tc gridSpan="5">
                  <a:txBody>
                    <a:bodyPr/>
                    <a:lstStyle/>
                    <a:p>
                      <a:pPr algn="ctr"/>
                      <a:r>
                        <a:rPr lang="uk-UA" sz="1000" b="1" i="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БУДІВНИЦТВО СПОРУДИ ПОДВІЙНОГО ПРИЗНАЧЕННЯ ІЗ ЗАХИСНИМИ ВЛАСТИВОСТЯМИ ПРОТИРАДІАЦІЙНОГО УКРИТТЯ ДОШКІЛЬНОГО НАВЧАЛЬНОГО ЗАКЛАДУ №337  ДНІПРОВСЬКОМУ РАЙОНІ М. КИЄВА НА ЗЕМЕЛЬНІЙ ДІЛЯНЦІ ЗА АДРЕСОЮ: ВУЛ.БУДІВЕЛЬНИКІВ,24-А У ДНІПРОВСЬКОМУ РАЙОНІ М.КИЄВА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002653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кошторисна вартість (проектні роботи)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9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63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08D7039-85E0-66F0-3CEF-5E58EB115940}"/>
              </a:ext>
            </a:extLst>
          </p:cNvPr>
          <p:cNvSpPr txBox="1"/>
          <p:nvPr/>
        </p:nvSpPr>
        <p:spPr>
          <a:xfrm>
            <a:off x="1349829" y="1059543"/>
            <a:ext cx="1008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AB7374-41FF-7579-2991-E37493A4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4" y="424542"/>
            <a:ext cx="5699306" cy="6008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734CF3-885C-E80A-8D74-D34FC3DF749E}"/>
              </a:ext>
            </a:extLst>
          </p:cNvPr>
          <p:cNvSpPr txBox="1"/>
          <p:nvPr/>
        </p:nvSpPr>
        <p:spPr>
          <a:xfrm>
            <a:off x="6669343" y="2430933"/>
            <a:ext cx="4951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ДЯКУЄМО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4238449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9DFE66C4-6A28-CFD3-88BF-F4A13FD2C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596261"/>
              </p:ext>
            </p:extLst>
          </p:nvPr>
        </p:nvGraphicFramePr>
        <p:xfrm>
          <a:off x="493486" y="806749"/>
          <a:ext cx="11314201" cy="574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14C9F2-ED31-C7B3-727F-B115F9BE8D22}"/>
              </a:ext>
            </a:extLst>
          </p:cNvPr>
          <p:cNvSpPr txBox="1"/>
          <p:nvPr/>
        </p:nvSpPr>
        <p:spPr>
          <a:xfrm>
            <a:off x="1967345" y="221974"/>
            <a:ext cx="984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Галузева структура видатків загального фонду</a:t>
            </a:r>
          </a:p>
        </p:txBody>
      </p:sp>
    </p:spTree>
    <p:extLst>
      <p:ext uri="{BB962C8B-B14F-4D97-AF65-F5344CB8AC3E}">
        <p14:creationId xmlns:p14="http://schemas.microsoft.com/office/powerpoint/2010/main" val="36668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BFEBC7-85E2-3474-1C88-E87CBDB403CE}"/>
              </a:ext>
            </a:extLst>
          </p:cNvPr>
          <p:cNvSpPr/>
          <p:nvPr/>
        </p:nvSpPr>
        <p:spPr>
          <a:xfrm>
            <a:off x="2029817" y="165457"/>
            <a:ext cx="78933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Економічна структура видатків загального фонду</a:t>
            </a:r>
          </a:p>
        </p:txBody>
      </p:sp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3910CCB2-2561-028A-47AD-977BF8821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279861"/>
              </p:ext>
            </p:extLst>
          </p:nvPr>
        </p:nvGraphicFramePr>
        <p:xfrm>
          <a:off x="304800" y="775763"/>
          <a:ext cx="11343351" cy="562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38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2FF35-5846-F55B-5E85-5C718E88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9" y="2739894"/>
            <a:ext cx="3080719" cy="3913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64" y="354126"/>
            <a:ext cx="7819876" cy="51976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Державне управління</a:t>
            </a:r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4191"/>
              </p:ext>
            </p:extLst>
          </p:nvPr>
        </p:nvGraphicFramePr>
        <p:xfrm>
          <a:off x="2743200" y="1023016"/>
          <a:ext cx="9093571" cy="548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узырек для мыслей: облако 12">
            <a:extLst>
              <a:ext uri="{FF2B5EF4-FFF2-40B4-BE49-F238E27FC236}">
                <a16:creationId xmlns:a16="http://schemas.microsoft.com/office/drawing/2014/main" id="{35DC12A6-F64F-4D76-9824-B49719BAE536}"/>
              </a:ext>
            </a:extLst>
          </p:cNvPr>
          <p:cNvSpPr/>
          <p:nvPr/>
        </p:nvSpPr>
        <p:spPr>
          <a:xfrm rot="20976689">
            <a:off x="949367" y="593812"/>
            <a:ext cx="2815425" cy="1727160"/>
          </a:xfrm>
          <a:prstGeom prst="cloudCallout">
            <a:avLst>
              <a:gd name="adj1" fmla="val -38032"/>
              <a:gd name="adj2" fmla="val 72512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2">
                    <a:lumMod val="75000"/>
                  </a:schemeClr>
                </a:solidFill>
              </a:rPr>
              <a:t>Додаткова потреба становить </a:t>
            </a:r>
          </a:p>
          <a:p>
            <a:pPr algn="ctr"/>
            <a:r>
              <a:rPr lang="uk-UA" sz="1400" b="1" dirty="0">
                <a:solidFill>
                  <a:schemeClr val="tx2">
                    <a:lumMod val="75000"/>
                  </a:schemeClr>
                </a:solidFill>
              </a:rPr>
              <a:t>13 483,1 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41475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B9692CC8-185D-FC72-B635-F54206D5E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74057"/>
              </p:ext>
            </p:extLst>
          </p:nvPr>
        </p:nvGraphicFramePr>
        <p:xfrm>
          <a:off x="261256" y="183157"/>
          <a:ext cx="11765644" cy="6223770"/>
        </p:xfrm>
        <a:graphic>
          <a:graphicData uri="http://schemas.openxmlformats.org/drawingml/2006/table">
            <a:tbl>
              <a:tblPr/>
              <a:tblGrid>
                <a:gridCol w="7315210">
                  <a:extLst>
                    <a:ext uri="{9D8B030D-6E8A-4147-A177-3AD203B41FA5}">
                      <a16:colId xmlns:a16="http://schemas.microsoft.com/office/drawing/2014/main" val="2763506347"/>
                    </a:ext>
                  </a:extLst>
                </a:gridCol>
                <a:gridCol w="1611850">
                  <a:extLst>
                    <a:ext uri="{9D8B030D-6E8A-4147-A177-3AD203B41FA5}">
                      <a16:colId xmlns:a16="http://schemas.microsoft.com/office/drawing/2014/main" val="707885513"/>
                    </a:ext>
                  </a:extLst>
                </a:gridCol>
                <a:gridCol w="2838584">
                  <a:extLst>
                    <a:ext uri="{9D8B030D-6E8A-4147-A177-3AD203B41FA5}">
                      <a16:colId xmlns:a16="http://schemas.microsoft.com/office/drawing/2014/main" val="3540864495"/>
                    </a:ext>
                  </a:extLst>
                </a:gridCol>
              </a:tblGrid>
              <a:tr h="6341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Найменування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Одиниця виміру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59980"/>
                  </a:ext>
                </a:extLst>
              </a:tr>
              <a:tr h="40652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штатних одиниць</a:t>
                      </a:r>
                      <a:endParaRPr lang="uk-UA" sz="1300" b="1" i="0" u="none" strike="noStrike" dirty="0">
                        <a:noFill/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48026"/>
                  </a:ext>
                </a:extLst>
              </a:tr>
              <a:tr h="40652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 площа приміщень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02095"/>
                  </a:ext>
                </a:extLst>
              </a:tr>
              <a:tr h="374006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витрати на оплату праці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131 547 687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823424"/>
                  </a:ext>
                </a:extLst>
              </a:tr>
              <a:tr h="391067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оплату праці однієї штатної одиниці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09740"/>
                  </a:ext>
                </a:extLst>
              </a:tr>
              <a:tr h="53661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витрати на матеріально-технічне забезпечення (предмети, матеріали, обладнання та інвентар)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1 583 688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76972"/>
                  </a:ext>
                </a:extLst>
              </a:tr>
              <a:tr h="53661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забезпечення матеріально-технічними ресурсами однієї штатної одиниці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47274"/>
                  </a:ext>
                </a:extLst>
              </a:tr>
              <a:tr h="422789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видатки, які  мають постійний характер в бюджетних періодах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4 301 612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6795"/>
                  </a:ext>
                </a:extLst>
              </a:tr>
              <a:tr h="55934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забезпечення інших видатків, які  мають постійний характер в бюджетних періодах, однієї штатної одиниці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42914"/>
                  </a:ext>
                </a:extLst>
              </a:tr>
              <a:tr h="484865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видатки, які не мають постійного характеру в бюджетних періодах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86990"/>
                  </a:ext>
                </a:extLst>
              </a:tr>
              <a:tr h="578776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забезпечення інших видатків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мають постійного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характеру в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бюджетних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періодах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однієї штатної одиниці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56131"/>
                  </a:ext>
                </a:extLst>
              </a:tr>
              <a:tr h="400279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витрати на комунальні послуги та енергоносії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6 967 531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57260"/>
                  </a:ext>
                </a:extLst>
              </a:tr>
              <a:tr h="492164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оплату </a:t>
                      </a: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комунальних послуг та енергоносіїв однієї штатної одиниці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3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0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44FB486-E546-9A56-32F2-04306D760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303426"/>
              </p:ext>
            </p:extLst>
          </p:nvPr>
        </p:nvGraphicFramePr>
        <p:xfrm>
          <a:off x="2822713" y="457595"/>
          <a:ext cx="8839200" cy="59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узырек для мыслей: облако 4">
            <a:extLst>
              <a:ext uri="{FF2B5EF4-FFF2-40B4-BE49-F238E27FC236}">
                <a16:creationId xmlns:a16="http://schemas.microsoft.com/office/drawing/2014/main" id="{FB21D3BC-2CD1-7A21-8DB2-AF35FFDE958B}"/>
              </a:ext>
            </a:extLst>
          </p:cNvPr>
          <p:cNvSpPr/>
          <p:nvPr/>
        </p:nvSpPr>
        <p:spPr>
          <a:xfrm rot="20645792">
            <a:off x="814618" y="641008"/>
            <a:ext cx="2403752" cy="1603809"/>
          </a:xfrm>
          <a:prstGeom prst="cloudCallout">
            <a:avLst>
              <a:gd name="adj1" fmla="val -22288"/>
              <a:gd name="adj2" fmla="val 7414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Додаткова потреба складає 134 696,0 тис.</a:t>
            </a:r>
            <a:r>
              <a:rPr lang="en-US" sz="1400" dirty="0"/>
              <a:t> </a:t>
            </a:r>
            <a:r>
              <a:rPr lang="uk-UA" sz="1400" dirty="0"/>
              <a:t>грн.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12F62-56AE-A021-60EB-E3D164871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2859314"/>
            <a:ext cx="2859315" cy="3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749890B-BBF2-C8F2-B7D4-34909760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42458"/>
              </p:ext>
            </p:extLst>
          </p:nvPr>
        </p:nvGraphicFramePr>
        <p:xfrm>
          <a:off x="340658" y="220694"/>
          <a:ext cx="11546541" cy="6036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49128">
                  <a:extLst>
                    <a:ext uri="{9D8B030D-6E8A-4147-A177-3AD203B41FA5}">
                      <a16:colId xmlns:a16="http://schemas.microsoft.com/office/drawing/2014/main" val="2507155938"/>
                    </a:ext>
                  </a:extLst>
                </a:gridCol>
                <a:gridCol w="1189956">
                  <a:extLst>
                    <a:ext uri="{9D8B030D-6E8A-4147-A177-3AD203B41FA5}">
                      <a16:colId xmlns:a16="http://schemas.microsoft.com/office/drawing/2014/main" val="2042190664"/>
                    </a:ext>
                  </a:extLst>
                </a:gridCol>
                <a:gridCol w="2207457">
                  <a:extLst>
                    <a:ext uri="{9D8B030D-6E8A-4147-A177-3AD203B41FA5}">
                      <a16:colId xmlns:a16="http://schemas.microsoft.com/office/drawing/2014/main" val="2244840892"/>
                    </a:ext>
                  </a:extLst>
                </a:gridCol>
              </a:tblGrid>
              <a:tr h="712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Одиниця виміру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рік (проект) в межах доведених граничних обсягів</a:t>
                      </a:r>
                      <a:endParaRPr lang="uk-UA" sz="12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7859"/>
                  </a:ext>
                </a:extLst>
              </a:tr>
              <a:tr h="447450">
                <a:tc>
                  <a:txBody>
                    <a:bodyPr/>
                    <a:lstStyle/>
                    <a:p>
                      <a:r>
                        <a:rPr lang="uk-UA" sz="12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Надання дошкільної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726516"/>
                  </a:ext>
                </a:extLst>
              </a:tr>
              <a:tr h="168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основі базового фінансового нормативу (за формульним розрахунком)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717 386,6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403199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закладів дошкільної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02138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just"/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 кількість ставок (штатних одиниць)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4349,35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761952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середній розмір заробітної плати однієї штатної одиниці</a:t>
                      </a:r>
                      <a:endParaRPr lang="uk-UA" sz="1200" b="0" i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uk-UA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51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дітей від 0 до 6 років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lang="uk-UA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094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контингент дітей, який враховано при формульному розрахунку обсягу видатків на дошкільну освіту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lang="uk-UA" sz="1200" b="0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321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дитину на місяць за формульним розрахунком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  <a:endParaRPr lang="uk-UA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88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рахунок видатків, які мають цільовий характер та враховують особливості  діяльності закладів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9 917,7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912335"/>
                  </a:ext>
                </a:extLst>
              </a:tr>
              <a:tr h="238958">
                <a:tc>
                  <a:txBody>
                    <a:bodyPr/>
                    <a:lstStyle/>
                    <a:p>
                      <a:pPr algn="just"/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дітей </a:t>
                      </a:r>
                      <a:endParaRPr lang="uk-UA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276480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дитину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521756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ru-RU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</a:t>
                      </a:r>
                      <a:r>
                        <a:rPr lang="uk-UA" sz="1200" b="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надання приватному або корпоративному закладу дошкільної освіти компенсації за надання освітньої послуги в розмірі базового фінансового нормативу бюджетної забезпеченості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32 801,2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15845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приватних або корпоративних закладів дошкільної освіти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315895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дітей, які мають право на отримання компенсації надання освітньої послуги з урахуванням базового фінансового нормативу бюджетної забезпеченості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осіб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567092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r>
                        <a:rPr lang="uk-UA" sz="12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 витрати на 1 дитину в рік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  <a:endParaRPr kumimoji="0" lang="uk-UA" sz="12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92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5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11203</TotalTime>
  <Words>3932</Words>
  <Application>Microsoft Office PowerPoint</Application>
  <PresentationFormat>Широкий екран</PresentationFormat>
  <Paragraphs>936</Paragraphs>
  <Slides>36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6" baseType="lpstr">
      <vt:lpstr>Aptos Display</vt:lpstr>
      <vt:lpstr>Arial</vt:lpstr>
      <vt:lpstr>Arial Narrow</vt:lpstr>
      <vt:lpstr>Bahnschrift</vt:lpstr>
      <vt:lpstr>Bahnschrift Condensed</vt:lpstr>
      <vt:lpstr>Bahnschrift Light SemiCondensed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Державне управління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Молодіжна політика</vt:lpstr>
      <vt:lpstr>Презентація PowerPoint</vt:lpstr>
      <vt:lpstr>Презентація PowerPoint</vt:lpstr>
      <vt:lpstr>Презентація PowerPoint</vt:lpstr>
      <vt:lpstr>КУЛЬТУРА І МИСТЕЦТВО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Житлове господарство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Бюджетний запит на 2018 рік</dc:title>
  <dc:creator>Лавров Вячеслав Сергійович</dc:creator>
  <cp:lastModifiedBy>Ващенко Віта Володимирівна</cp:lastModifiedBy>
  <cp:revision>1732</cp:revision>
  <cp:lastPrinted>2024-11-14T07:10:18Z</cp:lastPrinted>
  <dcterms:created xsi:type="dcterms:W3CDTF">2017-11-11T09:30:33Z</dcterms:created>
  <dcterms:modified xsi:type="dcterms:W3CDTF">2024-11-15T05:45:41Z</dcterms:modified>
</cp:coreProperties>
</file>