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3" r:id="rId1"/>
  </p:sldMasterIdLst>
  <p:notesMasterIdLst>
    <p:notesMasterId r:id="rId36"/>
  </p:notesMasterIdLst>
  <p:sldIdLst>
    <p:sldId id="256" r:id="rId2"/>
    <p:sldId id="296" r:id="rId3"/>
    <p:sldId id="277" r:id="rId4"/>
    <p:sldId id="258" r:id="rId5"/>
    <p:sldId id="278" r:id="rId6"/>
    <p:sldId id="264" r:id="rId7"/>
    <p:sldId id="297" r:id="rId8"/>
    <p:sldId id="318" r:id="rId9"/>
    <p:sldId id="317" r:id="rId10"/>
    <p:sldId id="299" r:id="rId11"/>
    <p:sldId id="271" r:id="rId12"/>
    <p:sldId id="314" r:id="rId13"/>
    <p:sldId id="315" r:id="rId14"/>
    <p:sldId id="301" r:id="rId15"/>
    <p:sldId id="300" r:id="rId16"/>
    <p:sldId id="316" r:id="rId17"/>
    <p:sldId id="319" r:id="rId18"/>
    <p:sldId id="303" r:id="rId19"/>
    <p:sldId id="302" r:id="rId20"/>
    <p:sldId id="320" r:id="rId21"/>
    <p:sldId id="313" r:id="rId22"/>
    <p:sldId id="304" r:id="rId23"/>
    <p:sldId id="305" r:id="rId24"/>
    <p:sldId id="312" r:id="rId25"/>
    <p:sldId id="306" r:id="rId26"/>
    <p:sldId id="280" r:id="rId27"/>
    <p:sldId id="311" r:id="rId28"/>
    <p:sldId id="307" r:id="rId29"/>
    <p:sldId id="284" r:id="rId30"/>
    <p:sldId id="321" r:id="rId31"/>
    <p:sldId id="322" r:id="rId32"/>
    <p:sldId id="309" r:id="rId33"/>
    <p:sldId id="308" r:id="rId34"/>
    <p:sldId id="27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ов Вячеслав Сергійович" initials="ЛВС" lastIdx="1" clrIdx="0">
    <p:extLst>
      <p:ext uri="{19B8F6BF-5375-455C-9EA6-DF929625EA0E}">
        <p15:presenceInfo xmlns:p15="http://schemas.microsoft.com/office/powerpoint/2012/main" userId="Лавров Вячеслав Сергійович" providerId="None"/>
      </p:ext>
    </p:extLst>
  </p:cmAuthor>
  <p:cmAuthor id="2" name="Ващенко Віта Володимирівна" initials="ВВВ" lastIdx="1" clrIdx="1">
    <p:extLst>
      <p:ext uri="{19B8F6BF-5375-455C-9EA6-DF929625EA0E}">
        <p15:presenceInfo xmlns:p15="http://schemas.microsoft.com/office/powerpoint/2012/main" userId="S-1-5-21-3337810436-229974818-1843409904-86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66FF"/>
    <a:srgbClr val="66FFFF"/>
    <a:srgbClr val="FF33CC"/>
    <a:srgbClr val="00FFFF"/>
    <a:srgbClr val="71BB17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pattFill prst="pct40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</c:spPr>
    </c:sideWall>
    <c:backWall>
      <c:thickness val="0"/>
      <c:spPr>
        <a:pattFill prst="pct40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4.1619303562644268E-2"/>
          <c:y val="7.7608258638962799E-2"/>
          <c:w val="0.95838069643735568"/>
          <c:h val="0.764702004194990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Видатки 2019 року (2 156 597,1 тис.грн)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782243900238663E-3"/>
                  <c:y val="0.38524568196009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BF-41E8-A979-4C22B20DB476}"/>
                </c:ext>
              </c:extLst>
            </c:dLbl>
            <c:dLbl>
              <c:idx val="1"/>
              <c:layout>
                <c:manualLayout>
                  <c:x val="1.2865913097116819E-2"/>
                  <c:y val="-6.0376878083058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BF-41E8-A979-4C22B20DB476}"/>
                </c:ext>
              </c:extLst>
            </c:dLbl>
            <c:spPr>
              <a:noFill/>
              <a:effectLst/>
            </c:spPr>
            <c:txPr>
              <a:bodyPr rot="-5400000" vert="horz"/>
              <a:lstStyle/>
              <a:p>
                <a:pPr>
                  <a:defRPr sz="1400" b="1" i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Загальний фонд</c:v>
                </c:pt>
                <c:pt idx="1">
                  <c:v>Спеціальний фонд 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1928059.1</c:v>
                </c:pt>
                <c:pt idx="1">
                  <c:v>228538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F-41E8-A979-4C22B20DB4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Видатки 2020 року (2 735 925,0 тис.грн)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3806411039123694E-3"/>
                  <c:y val="0.28585266162623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BF-41E8-A979-4C22B20DB476}"/>
                </c:ext>
              </c:extLst>
            </c:dLbl>
            <c:dLbl>
              <c:idx val="1"/>
              <c:layout>
                <c:manualLayout>
                  <c:x val="2.7161372093913286E-2"/>
                  <c:y val="-5.5146996227968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BF-41E8-A979-4C22B20DB4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 i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Загальний фонд</c:v>
                </c:pt>
                <c:pt idx="1">
                  <c:v>Спеціальний фонд 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2223679.1</c:v>
                </c:pt>
                <c:pt idx="1">
                  <c:v>512245.9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F-41E8-A979-4C22B20DB4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8087552"/>
        <c:axId val="88113920"/>
        <c:axId val="0"/>
      </c:bar3DChart>
      <c:catAx>
        <c:axId val="8808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accent1">
                <a:shade val="50000"/>
              </a:schemeClr>
            </a:solidFill>
          </a:ln>
        </c:spPr>
        <c:txPr>
          <a:bodyPr rot="0" vert="horz"/>
          <a:lstStyle/>
          <a:p>
            <a:pPr>
              <a:defRPr sz="1100" b="1" normalizeH="1" baseline="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uk-UA"/>
          </a:p>
        </c:txPr>
        <c:crossAx val="88113920"/>
        <c:crossesAt val="0"/>
        <c:auto val="1"/>
        <c:lblAlgn val="ctr"/>
        <c:lblOffset val="100"/>
        <c:tickLblSkip val="1"/>
        <c:noMultiLvlLbl val="0"/>
      </c:catAx>
      <c:valAx>
        <c:axId val="881139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88087552"/>
        <c:crossesAt val="1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/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uk-UA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7911339756432644"/>
          <c:y val="9.6907340485775748E-2"/>
          <c:w val="0.6204295771549404"/>
          <c:h val="0.79439310915047656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6184059787623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DB-469D-B0D9-81332E30D91E}"/>
                </c:ext>
              </c:extLst>
            </c:dLbl>
            <c:dLbl>
              <c:idx val="1"/>
              <c:layout>
                <c:manualLayout>
                  <c:x val="9.28125699238461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B-469D-B0D9-81332E30D91E}"/>
                </c:ext>
              </c:extLst>
            </c:dLbl>
            <c:dLbl>
              <c:idx val="2"/>
              <c:layout>
                <c:manualLayout>
                  <c:x val="1.7875835901839984E-2"/>
                  <c:y val="-7.963931819309227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DB-469D-B0D9-81332E30D91E}"/>
                </c:ext>
              </c:extLst>
            </c:dLbl>
            <c:dLbl>
              <c:idx val="3"/>
              <c:layout>
                <c:manualLayout>
                  <c:x val="1.60812721046779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DB-469D-B0D9-81332E30D91E}"/>
                </c:ext>
              </c:extLst>
            </c:dLbl>
            <c:dLbl>
              <c:idx val="4"/>
              <c:layout>
                <c:manualLayout>
                  <c:x val="1.37953921591654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06233479211923E-2"/>
                      <c:h val="3.64137744205360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51C-42B1-8CBF-503F5FECD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5"/>
                <c:pt idx="0">
                  <c:v>Утримання внутрішньоквартальних проїздів 96%</c:v>
                </c:pt>
                <c:pt idx="1">
                  <c:v>Дезинфекція будинків - 100%</c:v>
                </c:pt>
                <c:pt idx="2">
                  <c:v>Фінансова підтримка ПК УЗН -98,6%</c:v>
                </c:pt>
                <c:pt idx="3">
                  <c:v>придбання техніки для КП УЗН - 100%</c:v>
                </c:pt>
                <c:pt idx="4">
                  <c:v>Капітальний ремонт житлового фонду - 96,4%</c:v>
                </c:pt>
              </c:strCache>
            </c:strRef>
          </c:cat>
          <c:val>
            <c:numRef>
              <c:f>Аркуш1!$B$2:$B$7</c:f>
              <c:numCache>
                <c:formatCode>#\ ##0.0</c:formatCode>
                <c:ptCount val="6"/>
                <c:pt idx="0">
                  <c:v>3818.2</c:v>
                </c:pt>
                <c:pt idx="1">
                  <c:v>2998.3</c:v>
                </c:pt>
                <c:pt idx="2">
                  <c:v>69452</c:v>
                </c:pt>
                <c:pt idx="3">
                  <c:v>3243.6</c:v>
                </c:pt>
                <c:pt idx="4">
                  <c:v>184923.2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DB-469D-B0D9-81332E30D91E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5820480324252118E-2"/>
                  <c:y val="-2.1720064961806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DB-469D-B0D9-81332E30D91E}"/>
                </c:ext>
              </c:extLst>
            </c:dLbl>
            <c:dLbl>
              <c:idx val="1"/>
              <c:layout>
                <c:manualLayout>
                  <c:x val="3.28285317542313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DB-469D-B0D9-81332E30D91E}"/>
                </c:ext>
              </c:extLst>
            </c:dLbl>
            <c:dLbl>
              <c:idx val="2"/>
              <c:layout>
                <c:manualLayout>
                  <c:x val="6.5344882322862915E-3"/>
                  <c:y val="2.1720064961806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DB-469D-B0D9-81332E30D91E}"/>
                </c:ext>
              </c:extLst>
            </c:dLbl>
            <c:dLbl>
              <c:idx val="3"/>
              <c:layout>
                <c:manualLayout>
                  <c:x val="1.5750381258949703E-2"/>
                  <c:y val="-2.1719671081879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DB-469D-B0D9-81332E30D91E}"/>
                </c:ext>
              </c:extLst>
            </c:dLbl>
            <c:dLbl>
              <c:idx val="4"/>
              <c:layout>
                <c:manualLayout>
                  <c:x val="7.694768450655446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1C-42B1-8CBF-503F5FECD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5"/>
                <c:pt idx="0">
                  <c:v>Утримання внутрішньоквартальних проїздів 96%</c:v>
                </c:pt>
                <c:pt idx="1">
                  <c:v>Дезинфекція будинків - 100%</c:v>
                </c:pt>
                <c:pt idx="2">
                  <c:v>Фінансова підтримка ПК УЗН -98,6%</c:v>
                </c:pt>
                <c:pt idx="3">
                  <c:v>придбання техніки для КП УЗН - 100%</c:v>
                </c:pt>
                <c:pt idx="4">
                  <c:v>Капітальний ремонт житлового фонду - 96,4%</c:v>
                </c:pt>
              </c:strCache>
            </c:strRef>
          </c:cat>
          <c:val>
            <c:numRef>
              <c:f>Аркуш1!$C$2:$C$7</c:f>
              <c:numCache>
                <c:formatCode>#\ ##0.0</c:formatCode>
                <c:ptCount val="6"/>
                <c:pt idx="0">
                  <c:v>3664.7</c:v>
                </c:pt>
                <c:pt idx="1">
                  <c:v>2998.3</c:v>
                </c:pt>
                <c:pt idx="2">
                  <c:v>68451.5</c:v>
                </c:pt>
                <c:pt idx="3">
                  <c:v>3243.6</c:v>
                </c:pt>
                <c:pt idx="4">
                  <c:v>178297.7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DB-469D-B0D9-81332E30D9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98433664"/>
        <c:axId val="98124160"/>
        <c:axId val="0"/>
      </c:bar3DChart>
      <c:catAx>
        <c:axId val="9843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8124160"/>
        <c:crosses val="autoZero"/>
        <c:auto val="1"/>
        <c:lblAlgn val="ctr"/>
        <c:lblOffset val="100"/>
        <c:noMultiLvlLbl val="0"/>
      </c:catAx>
      <c:valAx>
        <c:axId val="98124160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843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38629274597847E-2"/>
          <c:y val="0.1332071142042574"/>
          <c:w val="0.86676210578390445"/>
          <c:h val="0.78337004349374351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54-4084-8E82-3613A25524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54-4084-8E82-3613A25524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54-4084-8E82-3613A25524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C54-4084-8E82-3613A25524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C54-4084-8E82-3613A255245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C54-4084-8E82-3613A25524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6C54-4084-8E82-3613A255245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C54-4084-8E82-3613A2552457}"/>
              </c:ext>
            </c:extLst>
          </c:dPt>
          <c:dLbls>
            <c:dLbl>
              <c:idx val="0"/>
              <c:layout>
                <c:manualLayout>
                  <c:x val="4.4753166810227542E-2"/>
                  <c:y val="0.239250380045012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DE4F698-8EC5-4576-A5D9-F56066BE6529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endParaRPr lang="uk-UA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8463"/>
                        <a:gd name="adj2" fmla="val -16592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C54-4084-8E82-3613A2552457}"/>
                </c:ext>
              </c:extLst>
            </c:dLbl>
            <c:dLbl>
              <c:idx val="1"/>
              <c:layout>
                <c:manualLayout>
                  <c:x val="-6.6394834160661345E-2"/>
                  <c:y val="-0.1023756865583118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998E81-5EE7-4983-A598-8AFFFBA67DCB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endParaRPr lang="uk-UA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7050"/>
                        <a:gd name="adj2" fmla="val -11717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068257347449849"/>
                      <c:h val="0.10393568699009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C54-4084-8E82-3613A2552457}"/>
                </c:ext>
              </c:extLst>
            </c:dLbl>
            <c:dLbl>
              <c:idx val="2"/>
              <c:layout>
                <c:manualLayout>
                  <c:x val="-0.14521494568668325"/>
                  <c:y val="0.15752389788601928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AA9A30-7D43-4DAD-94A2-E22D8E8FEBFE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endParaRPr lang="uk-UA"/>
                  </a:p>
                </c:rich>
              </c:tx>
              <c:spPr>
                <a:xfrm>
                  <a:off x="16504" y="1491417"/>
                  <a:ext cx="2105839" cy="424445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5784"/>
                        <a:gd name="adj2" fmla="val -9777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66123702664148"/>
                      <c:h val="7.325098150682199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C54-4084-8E82-3613A2552457}"/>
                </c:ext>
              </c:extLst>
            </c:dLbl>
            <c:dLbl>
              <c:idx val="3"/>
              <c:layout>
                <c:manualLayout>
                  <c:x val="-7.1097127027298715E-2"/>
                  <c:y val="5.94398346775221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312EDB-0481-4F3D-9558-4B82530F53DE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endParaRPr lang="uk-UA"/>
                  </a:p>
                </c:rich>
              </c:tx>
              <c:spPr>
                <a:xfrm>
                  <a:off x="0" y="667060"/>
                  <a:ext cx="3566554" cy="549994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6394"/>
                        <a:gd name="adj2" fmla="val 2323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083315930863823"/>
                      <c:h val="7.957570118909493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C54-4084-8E82-3613A2552457}"/>
                </c:ext>
              </c:extLst>
            </c:dLbl>
            <c:dLbl>
              <c:idx val="4"/>
              <c:layout>
                <c:manualLayout>
                  <c:x val="-0.22145276284053236"/>
                  <c:y val="-4.691548481028543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26002815131947"/>
                      <c:h val="6.8165732921418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C54-4084-8E82-3613A2552457}"/>
                </c:ext>
              </c:extLst>
            </c:dLbl>
            <c:dLbl>
              <c:idx val="5"/>
              <c:layout>
                <c:manualLayout>
                  <c:x val="4.6850263144877655E-2"/>
                  <c:y val="-5.225424390495878E-2"/>
                </c:manualLayout>
              </c:layout>
              <c:tx>
                <c:rich>
                  <a:bodyPr/>
                  <a:lstStyle/>
                  <a:p>
                    <a:fld id="{CAE62E35-8E7A-407E-B090-EDEEEF07F8EE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/>
                      <a:t>[ИМЯ КАТЕГОРИИ]</a:t>
                    </a:fld>
                    <a:endParaRPr lang="uk-U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2810114614299"/>
                      <c:h val="7.54427502244836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C54-4084-8E82-3613A2552457}"/>
                </c:ext>
              </c:extLst>
            </c:dLbl>
            <c:dLbl>
              <c:idx val="6"/>
              <c:layout>
                <c:manualLayout>
                  <c:x val="0.25113559417193876"/>
                  <c:y val="-4.13629653120548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3260176889152"/>
                      <c:h val="7.16156788807554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6C54-4084-8E82-3613A2552457}"/>
                </c:ext>
              </c:extLst>
            </c:dLbl>
            <c:dLbl>
              <c:idx val="7"/>
              <c:layout>
                <c:manualLayout>
                  <c:x val="0.1250741387028011"/>
                  <c:y val="6.0375750363323363E-2"/>
                </c:manualLayout>
              </c:layout>
              <c:tx>
                <c:rich>
                  <a:bodyPr/>
                  <a:lstStyle/>
                  <a:p>
                    <a:fld id="{FDF85B20-3045-41EC-9F55-4B8DA5A13CB9}" type="CATEGORYNAME">
                      <a:rPr lang="ru-RU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/>
                      <a:t>[ИМЯ КАТЕГОРИИ]</a:t>
                    </a:fld>
                    <a:endParaRPr lang="uk-U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08429765309866"/>
                      <c:h val="9.260267341095490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C54-4084-8E82-3613A255245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Аркуш1!$A$2:$A$9</c:f>
              <c:strCache>
                <c:ptCount val="8"/>
                <c:pt idx="0">
                  <c:v>Державне управління - 131 724,2 тис грн (на 10,4 % більше 2019 року)</c:v>
                </c:pt>
                <c:pt idx="1">
                  <c:v>Освіта - 2156641,4 тис грн (на 19,8 % більше 2019 року)</c:v>
                </c:pt>
                <c:pt idx="2">
                  <c:v>Культура - 36479,6 тис грн (на 17,8% більше 2019 року)</c:v>
                </c:pt>
                <c:pt idx="3">
                  <c:v>Соціальний захист та соціальне забезпечення - 75037,6 тис грн (на19,3% більше 2019 року)</c:v>
                </c:pt>
                <c:pt idx="4">
                  <c:v>Молодіжні програми - 19652,3 тис грн (на 14,1% більше 2019 року)</c:v>
                </c:pt>
                <c:pt idx="5">
                  <c:v>Фізична культура і спорт - 38882,4 тис грн (на 24,6% більше 2019 року)</c:v>
                </c:pt>
                <c:pt idx="6">
                  <c:v>Капітальні вкладення - 20851,7 тис грн (на 16,8% більше 2019 року)</c:v>
                </c:pt>
                <c:pt idx="7">
                  <c:v>Житлово-комунальне господарство - 256655,8 тис грн (на 39,2% більше 2019 року)</c:v>
                </c:pt>
              </c:strCache>
            </c:strRef>
          </c:cat>
          <c:val>
            <c:numRef>
              <c:f>Аркуш1!$B$2:$B$9</c:f>
              <c:numCache>
                <c:formatCode>#\ ##0.0</c:formatCode>
                <c:ptCount val="8"/>
                <c:pt idx="0">
                  <c:v>131724.20000000001</c:v>
                </c:pt>
                <c:pt idx="1">
                  <c:v>2156641.4</c:v>
                </c:pt>
                <c:pt idx="2">
                  <c:v>36479.599999999999</c:v>
                </c:pt>
                <c:pt idx="3">
                  <c:v>75037.600000000006</c:v>
                </c:pt>
                <c:pt idx="4">
                  <c:v>19652.3</c:v>
                </c:pt>
                <c:pt idx="5">
                  <c:v>38882.400000000001</c:v>
                </c:pt>
                <c:pt idx="6">
                  <c:v>20851.7</c:v>
                </c:pt>
                <c:pt idx="7">
                  <c:v>256655.8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C54-4084-8E82-3613A255245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2159061707244752"/>
          <c:y val="2.4823697551054277E-2"/>
          <c:w val="0.63205254762806606"/>
          <c:h val="0.9083503290257043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Видатки 2019 року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82550" h="63500" prst="divot"/>
              <a:bevelB/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02505745012733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CB-47BF-BB9E-9CFC6C8D028A}"/>
                </c:ext>
              </c:extLst>
            </c:dLbl>
            <c:dLbl>
              <c:idx val="1"/>
              <c:layout>
                <c:manualLayout>
                  <c:x val="3.49268088213680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CB-47BF-BB9E-9CFC6C8D028A}"/>
                </c:ext>
              </c:extLst>
            </c:dLbl>
            <c:dLbl>
              <c:idx val="2"/>
              <c:layout>
                <c:manualLayout>
                  <c:x val="2.7941703948995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CB-47BF-BB9E-9CFC6C8D028A}"/>
                </c:ext>
              </c:extLst>
            </c:dLbl>
            <c:dLbl>
              <c:idx val="3"/>
              <c:layout>
                <c:manualLayout>
                  <c:x val="1.46184059787623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E-4CD3-B33C-F695BADE0D8B}"/>
                </c:ext>
              </c:extLst>
            </c:dLbl>
            <c:dLbl>
              <c:idx val="4"/>
              <c:layout>
                <c:manualLayout>
                  <c:x val="1.7875835901839984E-2"/>
                  <c:y val="-7.963931819309227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E-4CD3-B33C-F695BADE0D8B}"/>
                </c:ext>
              </c:extLst>
            </c:dLbl>
            <c:dLbl>
              <c:idx val="5"/>
              <c:layout>
                <c:manualLayout>
                  <c:x val="1.97867775811721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FE-44CC-AB63-80C1123CF15C}"/>
                </c:ext>
              </c:extLst>
            </c:dLbl>
            <c:dLbl>
              <c:idx val="6"/>
              <c:layout>
                <c:manualLayout>
                  <c:x val="1.60812721046779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E-4CD3-B33C-F695BADE0D8B}"/>
                </c:ext>
              </c:extLst>
            </c:dLbl>
            <c:dLbl>
              <c:idx val="7"/>
              <c:layout>
                <c:manualLayout>
                  <c:x val="8.33303808604381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FE-44CC-AB63-80C1123CF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Аркуш1!$A$2:$A$9</c:f>
              <c:strCache>
                <c:ptCount val="8"/>
                <c:pt idx="0">
                  <c:v>Капітальні вкладення</c:v>
                </c:pt>
                <c:pt idx="1">
                  <c:v>Капітальний ремонт</c:v>
                </c:pt>
                <c:pt idx="2">
                  <c:v>Придбання обладнання</c:v>
                </c:pt>
                <c:pt idx="3">
                  <c:v>Поточне утримання</c:v>
                </c:pt>
                <c:pt idx="4">
                  <c:v>Комунальні послуги та енергоносії</c:v>
                </c:pt>
                <c:pt idx="5">
                  <c:v>Медикаменти та перев"язувальні матеріали</c:v>
                </c:pt>
                <c:pt idx="6">
                  <c:v>Продукти харчування</c:v>
                </c:pt>
                <c:pt idx="7">
                  <c:v>Заробітна плата з нарахуванням</c:v>
                </c:pt>
              </c:strCache>
            </c:strRef>
          </c:cat>
          <c:val>
            <c:numRef>
              <c:f>Аркуш1!$B$2:$B$9</c:f>
              <c:numCache>
                <c:formatCode>#\ ##0.0</c:formatCode>
                <c:ptCount val="8"/>
                <c:pt idx="0">
                  <c:v>15099.6</c:v>
                </c:pt>
                <c:pt idx="1">
                  <c:v>138968.09999999998</c:v>
                </c:pt>
                <c:pt idx="2">
                  <c:v>32026.1</c:v>
                </c:pt>
                <c:pt idx="3">
                  <c:v>259343.59999999995</c:v>
                </c:pt>
                <c:pt idx="4">
                  <c:v>136411.40000000002</c:v>
                </c:pt>
                <c:pt idx="5">
                  <c:v>1911.3</c:v>
                </c:pt>
                <c:pt idx="6">
                  <c:v>58253</c:v>
                </c:pt>
                <c:pt idx="7">
                  <c:v>1502313.4000000001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9-4006-B4E2-7F7C1A651640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Видатки 2020 року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>
              <a:bevelT w="82550" h="44450" prst="angle"/>
              <a:bevelB w="82550" h="44450" prst="angle"/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09324084225862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CB-47BF-BB9E-9CFC6C8D028A}"/>
                </c:ext>
              </c:extLst>
            </c:dLbl>
            <c:dLbl>
              <c:idx val="1"/>
              <c:layout>
                <c:manualLayout>
                  <c:x val="1.34510740275757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CB-47BF-BB9E-9CFC6C8D028A}"/>
                </c:ext>
              </c:extLst>
            </c:dLbl>
            <c:dLbl>
              <c:idx val="2"/>
              <c:layout>
                <c:manualLayout>
                  <c:x val="1.6337468615034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CB-47BF-BB9E-9CFC6C8D028A}"/>
                </c:ext>
              </c:extLst>
            </c:dLbl>
            <c:dLbl>
              <c:idx val="3"/>
              <c:layout>
                <c:manualLayout>
                  <c:x val="3.533623028903219E-2"/>
                  <c:y val="8.4948842314333463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E-4CD3-B33C-F695BADE0D8B}"/>
                </c:ext>
              </c:extLst>
            </c:dLbl>
            <c:dLbl>
              <c:idx val="4"/>
              <c:layout>
                <c:manualLayout>
                  <c:x val="3.7800358813763063E-2"/>
                  <c:y val="-2.3419578326742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E-4CD3-B33C-F695BADE0D8B}"/>
                </c:ext>
              </c:extLst>
            </c:dLbl>
            <c:dLbl>
              <c:idx val="5"/>
              <c:layout>
                <c:manualLayout>
                  <c:x val="1.82812840013824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FE-44CC-AB63-80C1123CF15C}"/>
                </c:ext>
              </c:extLst>
            </c:dLbl>
            <c:dLbl>
              <c:idx val="6"/>
              <c:layout>
                <c:manualLayout>
                  <c:x val="1.1184430852338459E-2"/>
                  <c:y val="-2.1720064961806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E-4CD3-B33C-F695BADE0D8B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FE-44CC-AB63-80C1123CF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1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Аркуш1!$A$2:$A$9</c:f>
              <c:strCache>
                <c:ptCount val="8"/>
                <c:pt idx="0">
                  <c:v>Капітальні вкладення</c:v>
                </c:pt>
                <c:pt idx="1">
                  <c:v>Капітальний ремонт</c:v>
                </c:pt>
                <c:pt idx="2">
                  <c:v>Придбання обладнання</c:v>
                </c:pt>
                <c:pt idx="3">
                  <c:v>Поточне утримання</c:v>
                </c:pt>
                <c:pt idx="4">
                  <c:v>Комунальні послуги та енергоносії</c:v>
                </c:pt>
                <c:pt idx="5">
                  <c:v>Медикаменти та перев"язувальні матеріали</c:v>
                </c:pt>
                <c:pt idx="6">
                  <c:v>Продукти харчування</c:v>
                </c:pt>
                <c:pt idx="7">
                  <c:v>Заробітна плата з нарахуванням</c:v>
                </c:pt>
              </c:strCache>
            </c:strRef>
          </c:cat>
          <c:val>
            <c:numRef>
              <c:f>Аркуш1!$C$2:$C$9</c:f>
              <c:numCache>
                <c:formatCode>#\ ##0.0</c:formatCode>
                <c:ptCount val="8"/>
                <c:pt idx="0">
                  <c:v>20851.7</c:v>
                </c:pt>
                <c:pt idx="1">
                  <c:v>367614.89999999997</c:v>
                </c:pt>
                <c:pt idx="2">
                  <c:v>98856</c:v>
                </c:pt>
                <c:pt idx="3">
                  <c:v>328154.19999999984</c:v>
                </c:pt>
                <c:pt idx="4">
                  <c:v>86885.1</c:v>
                </c:pt>
                <c:pt idx="5">
                  <c:v>6675</c:v>
                </c:pt>
                <c:pt idx="6">
                  <c:v>59674.1</c:v>
                </c:pt>
                <c:pt idx="7">
                  <c:v>1762789.3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69-4006-B4E2-7F7C1A651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98433664"/>
        <c:axId val="98124160"/>
        <c:axId val="0"/>
      </c:bar3DChart>
      <c:catAx>
        <c:axId val="9843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8124160"/>
        <c:crosses val="autoZero"/>
        <c:auto val="1"/>
        <c:lblAlgn val="ctr"/>
        <c:lblOffset val="100"/>
        <c:noMultiLvlLbl val="0"/>
      </c:catAx>
      <c:valAx>
        <c:axId val="98124160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843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207024794671118"/>
          <c:y val="0.94185731580140875"/>
          <c:w val="0.33660160474250722"/>
          <c:h val="4.294585194003046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762693876108086E-3"/>
          <c:y val="0.12164395666399964"/>
          <c:w val="0.97434255082245713"/>
          <c:h val="0.471810607091421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Аркуш1!$A$2:$A$8</c:f>
              <c:strCache>
                <c:ptCount val="7"/>
                <c:pt idx="0">
                  <c:v>Заробітна плата з нарахуваннями 99,3%</c:v>
                </c:pt>
                <c:pt idx="1">
                  <c:v>Медикаменти 97,6%</c:v>
                </c:pt>
                <c:pt idx="2">
                  <c:v>Харчування 63,0%</c:v>
                </c:pt>
                <c:pt idx="3">
                  <c:v>Комунальні послуги та енергоносії 46%</c:v>
                </c:pt>
                <c:pt idx="4">
                  <c:v>Поточне утримання 93,6%</c:v>
                </c:pt>
                <c:pt idx="5">
                  <c:v>Придбання обладнання 99,8%</c:v>
                </c:pt>
                <c:pt idx="6">
                  <c:v>Капітальний ремонт 92,5%</c:v>
                </c:pt>
              </c:strCache>
            </c:strRef>
          </c:cat>
          <c:val>
            <c:numRef>
              <c:f>Аркуш1!$B$2:$B$8</c:f>
              <c:numCache>
                <c:formatCode>#\ ##0.0</c:formatCode>
                <c:ptCount val="7"/>
                <c:pt idx="0">
                  <c:v>1549550.7</c:v>
                </c:pt>
                <c:pt idx="1">
                  <c:v>6673.3</c:v>
                </c:pt>
                <c:pt idx="2">
                  <c:v>94164.9</c:v>
                </c:pt>
                <c:pt idx="3">
                  <c:v>177869.7</c:v>
                </c:pt>
                <c:pt idx="4">
                  <c:v>227512.9</c:v>
                </c:pt>
                <c:pt idx="5">
                  <c:v>90645.4</c:v>
                </c:pt>
                <c:pt idx="6">
                  <c:v>181407.9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3-4424-B22E-169AF0CE420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158113320940105E-4"/>
                  <c:y val="-2.76321711537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4A-48CF-9E19-E387FFD42854}"/>
                </c:ext>
              </c:extLst>
            </c:dLbl>
            <c:dLbl>
              <c:idx val="3"/>
              <c:layout>
                <c:manualLayout>
                  <c:x val="1.5366800565179341E-3"/>
                  <c:y val="-2.721597478606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5E-4D13-AC1B-2B4D10D6E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Аркуш1!$A$2:$A$8</c:f>
              <c:strCache>
                <c:ptCount val="7"/>
                <c:pt idx="0">
                  <c:v>Заробітна плата з нарахуваннями 99,3%</c:v>
                </c:pt>
                <c:pt idx="1">
                  <c:v>Медикаменти 97,6%</c:v>
                </c:pt>
                <c:pt idx="2">
                  <c:v>Харчування 63,0%</c:v>
                </c:pt>
                <c:pt idx="3">
                  <c:v>Комунальні послуги та енергоносії 46%</c:v>
                </c:pt>
                <c:pt idx="4">
                  <c:v>Поточне утримання 93,6%</c:v>
                </c:pt>
                <c:pt idx="5">
                  <c:v>Придбання обладнання 99,8%</c:v>
                </c:pt>
                <c:pt idx="6">
                  <c:v>Капітальний ремонт 92,5%</c:v>
                </c:pt>
              </c:strCache>
            </c:strRef>
          </c:cat>
          <c:val>
            <c:numRef>
              <c:f>Аркуш1!$C$2:$C$8</c:f>
              <c:numCache>
                <c:formatCode>#\ ##0.0</c:formatCode>
                <c:ptCount val="7"/>
                <c:pt idx="0">
                  <c:v>1539078.8</c:v>
                </c:pt>
                <c:pt idx="1">
                  <c:v>6514.4</c:v>
                </c:pt>
                <c:pt idx="2">
                  <c:v>59318.3</c:v>
                </c:pt>
                <c:pt idx="3">
                  <c:v>81787.399999999994</c:v>
                </c:pt>
                <c:pt idx="4">
                  <c:v>212987.4</c:v>
                </c:pt>
                <c:pt idx="5">
                  <c:v>90478.399999999994</c:v>
                </c:pt>
                <c:pt idx="6">
                  <c:v>166476.70000000001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B3-4424-B22E-169AF0CE42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8041856"/>
        <c:axId val="98043392"/>
        <c:axId val="0"/>
      </c:bar3DChart>
      <c:catAx>
        <c:axId val="9804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8043392"/>
        <c:crosses val="autoZero"/>
        <c:auto val="1"/>
        <c:lblAlgn val="ctr"/>
        <c:lblOffset val="100"/>
        <c:noMultiLvlLbl val="0"/>
      </c:catAx>
      <c:valAx>
        <c:axId val="98043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0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457624148216287"/>
          <c:y val="0.96569939993770815"/>
          <c:w val="0.55274092048113199"/>
          <c:h val="3.1715883033686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164402215202237"/>
          <c:w val="0.97434255082245713"/>
          <c:h val="0.471810607091421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Аркуш1!$A$2:$A$8</c:f>
              <c:strCache>
                <c:ptCount val="7"/>
                <c:pt idx="0">
                  <c:v>Заробітна плата з нарахуванням - 88,8%</c:v>
                </c:pt>
                <c:pt idx="1">
                  <c:v>Продукти харчування - 69,6%</c:v>
                </c:pt>
                <c:pt idx="2">
                  <c:v>Комунальні послуги та енергоносії - 46,8%</c:v>
                </c:pt>
                <c:pt idx="3">
                  <c:v>Поточне утримання - 95%</c:v>
                </c:pt>
                <c:pt idx="4">
                  <c:v>Придбання обладнання - 98,1%</c:v>
                </c:pt>
                <c:pt idx="5">
                  <c:v>Капітальний ремонт - 99,1%</c:v>
                </c:pt>
                <c:pt idx="6">
                  <c:v>Грошова компенсація на придбання житла - 99,6%</c:v>
                </c:pt>
              </c:strCache>
            </c:strRef>
          </c:cat>
          <c:val>
            <c:numRef>
              <c:f>Аркуш1!$B$2:$B$8</c:f>
              <c:numCache>
                <c:formatCode>#\ ##0.0</c:formatCode>
                <c:ptCount val="7"/>
                <c:pt idx="0">
                  <c:v>38097.800000000003</c:v>
                </c:pt>
                <c:pt idx="1">
                  <c:v>511</c:v>
                </c:pt>
                <c:pt idx="2">
                  <c:v>1703.9</c:v>
                </c:pt>
                <c:pt idx="3">
                  <c:v>15501.2</c:v>
                </c:pt>
                <c:pt idx="4">
                  <c:v>2379.5</c:v>
                </c:pt>
                <c:pt idx="5">
                  <c:v>7394.5</c:v>
                </c:pt>
                <c:pt idx="6">
                  <c:v>11145.8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9-40DC-801D-20A57CDA455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158113320940105E-4"/>
                  <c:y val="-2.76321711537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59-40DC-801D-20A57CDA455B}"/>
                </c:ext>
              </c:extLst>
            </c:dLbl>
            <c:dLbl>
              <c:idx val="2"/>
              <c:layout>
                <c:manualLayout>
                  <c:x val="1.5366800565179341E-3"/>
                  <c:y val="-2.721597478606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7C-4D23-9F90-67F285ED5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Аркуш1!$A$2:$A$8</c:f>
              <c:strCache>
                <c:ptCount val="7"/>
                <c:pt idx="0">
                  <c:v>Заробітна плата з нарахуванням - 88,8%</c:v>
                </c:pt>
                <c:pt idx="1">
                  <c:v>Продукти харчування - 69,6%</c:v>
                </c:pt>
                <c:pt idx="2">
                  <c:v>Комунальні послуги та енергоносії - 46,8%</c:v>
                </c:pt>
                <c:pt idx="3">
                  <c:v>Поточне утримання - 95%</c:v>
                </c:pt>
                <c:pt idx="4">
                  <c:v>Придбання обладнання - 98,1%</c:v>
                </c:pt>
                <c:pt idx="5">
                  <c:v>Капітальний ремонт - 99,1%</c:v>
                </c:pt>
                <c:pt idx="6">
                  <c:v>Грошова компенсація на придбання житла - 99,6%</c:v>
                </c:pt>
              </c:strCache>
            </c:strRef>
          </c:cat>
          <c:val>
            <c:numRef>
              <c:f>Аркуш1!$C$2:$C$8</c:f>
              <c:numCache>
                <c:formatCode>#\ ##0.0</c:formatCode>
                <c:ptCount val="7"/>
                <c:pt idx="0">
                  <c:v>37966.1</c:v>
                </c:pt>
                <c:pt idx="1">
                  <c:v>355.8</c:v>
                </c:pt>
                <c:pt idx="2">
                  <c:v>797.5</c:v>
                </c:pt>
                <c:pt idx="3">
                  <c:v>15017.6</c:v>
                </c:pt>
                <c:pt idx="4">
                  <c:v>2334.8000000000002</c:v>
                </c:pt>
                <c:pt idx="5">
                  <c:v>7325.3</c:v>
                </c:pt>
                <c:pt idx="6">
                  <c:v>11099.7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59-40DC-801D-20A57CDA45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8041856"/>
        <c:axId val="98043392"/>
        <c:axId val="0"/>
      </c:bar3DChart>
      <c:catAx>
        <c:axId val="9804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8043392"/>
        <c:crosses val="autoZero"/>
        <c:auto val="1"/>
        <c:lblAlgn val="ctr"/>
        <c:lblOffset val="100"/>
        <c:noMultiLvlLbl val="0"/>
      </c:catAx>
      <c:valAx>
        <c:axId val="98043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0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457624148216287"/>
          <c:y val="0.96569939993770815"/>
          <c:w val="0.55274092048113199"/>
          <c:h val="3.1715883033686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08091577285392E-2"/>
          <c:y val="3.1407936037204841E-2"/>
          <c:w val="0.92191908422714608"/>
          <c:h val="0.7649065270810753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 - 99,8%</c:v>
                </c:pt>
                <c:pt idx="1">
                  <c:v>Комунальні послуги та енергоносії - 43,8%</c:v>
                </c:pt>
                <c:pt idx="2">
                  <c:v>Проведення районних заходів - 100%</c:v>
                </c:pt>
                <c:pt idx="3">
                  <c:v>Поточне утримання - 93,8%</c:v>
                </c:pt>
                <c:pt idx="4">
                  <c:v>придбання обладнання - 99%</c:v>
                </c:pt>
                <c:pt idx="5">
                  <c:v>капітальний ремонт -97,4%</c:v>
                </c:pt>
              </c:strCache>
            </c:strRef>
          </c:cat>
          <c:val>
            <c:numRef>
              <c:f>Аркуш1!$B$2:$B$7</c:f>
              <c:numCache>
                <c:formatCode>#\ ##0.0</c:formatCode>
                <c:ptCount val="6"/>
                <c:pt idx="0">
                  <c:v>16246.2</c:v>
                </c:pt>
                <c:pt idx="1">
                  <c:v>2047.2</c:v>
                </c:pt>
                <c:pt idx="2">
                  <c:v>330</c:v>
                </c:pt>
                <c:pt idx="3">
                  <c:v>575.6</c:v>
                </c:pt>
                <c:pt idx="4">
                  <c:v>218</c:v>
                </c:pt>
                <c:pt idx="5">
                  <c:v>1488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2-415D-B7BE-5F26FD26A437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 - 99,8%</c:v>
                </c:pt>
                <c:pt idx="1">
                  <c:v>Комунальні послуги та енергоносії - 43,8%</c:v>
                </c:pt>
                <c:pt idx="2">
                  <c:v>Проведення районних заходів - 100%</c:v>
                </c:pt>
                <c:pt idx="3">
                  <c:v>Поточне утримання - 93,8%</c:v>
                </c:pt>
                <c:pt idx="4">
                  <c:v>придбання обладнання - 99%</c:v>
                </c:pt>
                <c:pt idx="5">
                  <c:v>капітальний ремонт -97,4%</c:v>
                </c:pt>
              </c:strCache>
            </c:strRef>
          </c:cat>
          <c:val>
            <c:numRef>
              <c:f>Аркуш1!$C$2:$C$7</c:f>
              <c:numCache>
                <c:formatCode>#\ ##0.0</c:formatCode>
                <c:ptCount val="6"/>
                <c:pt idx="0">
                  <c:v>16219.4</c:v>
                </c:pt>
                <c:pt idx="1">
                  <c:v>897.3</c:v>
                </c:pt>
                <c:pt idx="2">
                  <c:v>330</c:v>
                </c:pt>
                <c:pt idx="3">
                  <c:v>539.70000000000005</c:v>
                </c:pt>
                <c:pt idx="4">
                  <c:v>215.9</c:v>
                </c:pt>
                <c:pt idx="5">
                  <c:v>1450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2-415D-B7BE-5F26FD26A4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5266176"/>
        <c:axId val="145267712"/>
        <c:axId val="0"/>
      </c:bar3DChart>
      <c:catAx>
        <c:axId val="14526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5267712"/>
        <c:crosses val="autoZero"/>
        <c:auto val="1"/>
        <c:lblAlgn val="ctr"/>
        <c:lblOffset val="100"/>
        <c:noMultiLvlLbl val="0"/>
      </c:catAx>
      <c:valAx>
        <c:axId val="1452677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526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02579272056503"/>
          <c:y val="0.9409742306540545"/>
          <c:w val="0.60624943209798099"/>
          <c:h val="5.6551750246069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762693876108086E-3"/>
          <c:y val="0.12164395666399964"/>
          <c:w val="0.97434255082245713"/>
          <c:h val="0.471810607091421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нарахуваннями - 99,9%</c:v>
                </c:pt>
                <c:pt idx="1">
                  <c:v>Комунальні послуги та енергоносіїв - 41,1%</c:v>
                </c:pt>
                <c:pt idx="2">
                  <c:v>"Театр української традиції "Дзеркало" - 98,4%</c:v>
                </c:pt>
                <c:pt idx="3">
                  <c:v>Інші видатки - 99,5%</c:v>
                </c:pt>
                <c:pt idx="4">
                  <c:v>Придбання обладнання - 99,5%</c:v>
                </c:pt>
                <c:pt idx="5">
                  <c:v>Капітальний ремонт - 99,3%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24158</c:v>
                </c:pt>
                <c:pt idx="1">
                  <c:v>2835.1</c:v>
                </c:pt>
                <c:pt idx="2">
                  <c:v>1862.9</c:v>
                </c:pt>
                <c:pt idx="3">
                  <c:v>5364.2</c:v>
                </c:pt>
                <c:pt idx="4">
                  <c:v>760.5</c:v>
                </c:pt>
                <c:pt idx="5" formatCode="#\ ##0.0">
                  <c:v>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4E-4274-BE05-7B34F1838F69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158113320940105E-4"/>
                  <c:y val="-2.76321711537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4E-4274-BE05-7B34F1838F69}"/>
                </c:ext>
              </c:extLst>
            </c:dLbl>
            <c:dLbl>
              <c:idx val="3"/>
              <c:layout>
                <c:manualLayout>
                  <c:x val="1.5366800565179341E-3"/>
                  <c:y val="-2.721597478606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4E-4274-BE05-7B34F1838F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нарахуваннями - 99,9%</c:v>
                </c:pt>
                <c:pt idx="1">
                  <c:v>Комунальні послуги та енергоносіїв - 41,1%</c:v>
                </c:pt>
                <c:pt idx="2">
                  <c:v>"Театр української традиції "Дзеркало" - 98,4%</c:v>
                </c:pt>
                <c:pt idx="3">
                  <c:v>Інші видатки - 99,5%</c:v>
                </c:pt>
                <c:pt idx="4">
                  <c:v>Придбання обладнання - 99,5%</c:v>
                </c:pt>
                <c:pt idx="5">
                  <c:v>Капітальний ремонт - 99,3%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24137.4</c:v>
                </c:pt>
                <c:pt idx="1">
                  <c:v>1166.4000000000001</c:v>
                </c:pt>
                <c:pt idx="2">
                  <c:v>1833</c:v>
                </c:pt>
                <c:pt idx="3">
                  <c:v>5009.2</c:v>
                </c:pt>
                <c:pt idx="4">
                  <c:v>756.9</c:v>
                </c:pt>
                <c:pt idx="5" formatCode="#\ ##0.0">
                  <c:v>3576.7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4E-4274-BE05-7B34F1838F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8041856"/>
        <c:axId val="98043392"/>
        <c:axId val="0"/>
      </c:bar3DChart>
      <c:catAx>
        <c:axId val="9804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8043392"/>
        <c:crosses val="autoZero"/>
        <c:auto val="1"/>
        <c:lblAlgn val="ctr"/>
        <c:lblOffset val="100"/>
        <c:noMultiLvlLbl val="0"/>
      </c:catAx>
      <c:valAx>
        <c:axId val="98043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0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983149547251"/>
          <c:y val="0.95800747105365236"/>
          <c:w val="0.60289174328776252"/>
          <c:h val="4.1592053547864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762693876108086E-3"/>
          <c:y val="0.12164395666399964"/>
          <c:w val="0.97434255082245713"/>
          <c:h val="0.471810607091421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нарахуваннями 99,9%</c:v>
                </c:pt>
                <c:pt idx="1">
                  <c:v>Медикаменти 99%</c:v>
                </c:pt>
                <c:pt idx="2">
                  <c:v>Комунальні послуги та енергоносії 47,1%</c:v>
                </c:pt>
                <c:pt idx="3">
                  <c:v>Поточне утримання 90,4%</c:v>
                </c:pt>
                <c:pt idx="4">
                  <c:v>Придбання обладнання 99,9%</c:v>
                </c:pt>
                <c:pt idx="5">
                  <c:v>Капітальний ремонт 95,3%</c:v>
                </c:pt>
              </c:strCache>
            </c:strRef>
          </c:cat>
          <c:val>
            <c:numRef>
              <c:f>Аркуш1!$B$2:$B$7</c:f>
              <c:numCache>
                <c:formatCode>#\ ##0.0</c:formatCode>
                <c:ptCount val="6"/>
                <c:pt idx="0">
                  <c:v>26937.599999999999</c:v>
                </c:pt>
                <c:pt idx="1">
                  <c:v>20</c:v>
                </c:pt>
                <c:pt idx="2">
                  <c:v>1546.5</c:v>
                </c:pt>
                <c:pt idx="3">
                  <c:v>5680</c:v>
                </c:pt>
                <c:pt idx="4">
                  <c:v>4800</c:v>
                </c:pt>
                <c:pt idx="5">
                  <c:v>1356.3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3-4424-B22E-169AF0CE420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158113320940105E-4"/>
                  <c:y val="-2.76321711537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4A-48CF-9E19-E387FFD42854}"/>
                </c:ext>
              </c:extLst>
            </c:dLbl>
            <c:dLbl>
              <c:idx val="3"/>
              <c:layout>
                <c:manualLayout>
                  <c:x val="1.5366800565179341E-3"/>
                  <c:y val="-2.721597478606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5E-4D13-AC1B-2B4D10D6E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нарахуваннями 99,9%</c:v>
                </c:pt>
                <c:pt idx="1">
                  <c:v>Медикаменти 99%</c:v>
                </c:pt>
                <c:pt idx="2">
                  <c:v>Комунальні послуги та енергоносії 47,1%</c:v>
                </c:pt>
                <c:pt idx="3">
                  <c:v>Поточне утримання 90,4%</c:v>
                </c:pt>
                <c:pt idx="4">
                  <c:v>Придбання обладнання 99,9%</c:v>
                </c:pt>
                <c:pt idx="5">
                  <c:v>Капітальний ремонт 95,3%</c:v>
                </c:pt>
              </c:strCache>
            </c:strRef>
          </c:cat>
          <c:val>
            <c:numRef>
              <c:f>Аркуш1!$C$2:$C$7</c:f>
              <c:numCache>
                <c:formatCode>#\ ##0.0</c:formatCode>
                <c:ptCount val="6"/>
                <c:pt idx="0">
                  <c:v>26911.1</c:v>
                </c:pt>
                <c:pt idx="1">
                  <c:v>19.8</c:v>
                </c:pt>
                <c:pt idx="2">
                  <c:v>729.2</c:v>
                </c:pt>
                <c:pt idx="3">
                  <c:v>5134.3999999999996</c:v>
                </c:pt>
                <c:pt idx="4">
                  <c:v>4796</c:v>
                </c:pt>
                <c:pt idx="5">
                  <c:v>1291.9000000000001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B3-4424-B22E-169AF0CE42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8041856"/>
        <c:axId val="98043392"/>
        <c:axId val="0"/>
      </c:bar3DChart>
      <c:catAx>
        <c:axId val="9804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8043392"/>
        <c:crosses val="autoZero"/>
        <c:auto val="1"/>
        <c:lblAlgn val="ctr"/>
        <c:lblOffset val="100"/>
        <c:noMultiLvlLbl val="0"/>
      </c:catAx>
      <c:valAx>
        <c:axId val="98043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0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983149547251"/>
          <c:y val="0.9220160241961739"/>
          <c:w val="0.60289174328776252"/>
          <c:h val="7.7583485224852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762693876108086E-3"/>
          <c:y val="0.12164395666399964"/>
          <c:w val="0.97434255082245713"/>
          <c:h val="0.471810607091421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Планові призначення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 - 99,7%</c:v>
                </c:pt>
                <c:pt idx="1">
                  <c:v>Комунальні послуги та енергоносії - 28,8%</c:v>
                </c:pt>
                <c:pt idx="2">
                  <c:v>Поточне упримання - 98,3%</c:v>
                </c:pt>
                <c:pt idx="3">
                  <c:v>Проведення місцевих виборів - 100%</c:v>
                </c:pt>
                <c:pt idx="4">
                  <c:v>Придбання обладнання - 98,2%</c:v>
                </c:pt>
                <c:pt idx="5">
                  <c:v>Капітальний ремонт - 99,2%</c:v>
                </c:pt>
              </c:strCache>
            </c:strRef>
          </c:cat>
          <c:val>
            <c:numRef>
              <c:f>Аркуш1!$B$2:$B$7</c:f>
              <c:numCache>
                <c:formatCode>#\ ##0.0</c:formatCode>
                <c:ptCount val="6"/>
                <c:pt idx="0">
                  <c:v>118843.9</c:v>
                </c:pt>
                <c:pt idx="1">
                  <c:v>5228.3</c:v>
                </c:pt>
                <c:pt idx="2">
                  <c:v>5574</c:v>
                </c:pt>
                <c:pt idx="3">
                  <c:v>34.299999999999997</c:v>
                </c:pt>
                <c:pt idx="4">
                  <c:v>279</c:v>
                </c:pt>
                <c:pt idx="5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93-4459-A5A3-8DA9C8AFA7C0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Виконання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158113320940105E-4"/>
                  <c:y val="-2.76321711537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93-4459-A5A3-8DA9C8AFA7C0}"/>
                </c:ext>
              </c:extLst>
            </c:dLbl>
            <c:dLbl>
              <c:idx val="3"/>
              <c:layout>
                <c:manualLayout>
                  <c:x val="1.5366800565179341E-3"/>
                  <c:y val="-2.721597478606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93-4459-A5A3-8DA9C8AFA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Аркуш1!$A$2:$A$7</c:f>
              <c:strCache>
                <c:ptCount val="6"/>
                <c:pt idx="0">
                  <c:v>Заробітна плата з нарахуванням - 99,7%</c:v>
                </c:pt>
                <c:pt idx="1">
                  <c:v>Комунальні послуги та енергоносії - 28,8%</c:v>
                </c:pt>
                <c:pt idx="2">
                  <c:v>Поточне упримання - 98,3%</c:v>
                </c:pt>
                <c:pt idx="3">
                  <c:v>Проведення місцевих виборів - 100%</c:v>
                </c:pt>
                <c:pt idx="4">
                  <c:v>Придбання обладнання - 98,2%</c:v>
                </c:pt>
                <c:pt idx="5">
                  <c:v>Капітальний ремонт - 99,2%</c:v>
                </c:pt>
              </c:strCache>
            </c:strRef>
          </c:cat>
          <c:val>
            <c:numRef>
              <c:f>Аркуш1!$C$2:$C$7</c:f>
              <c:numCache>
                <c:formatCode>#\ ##0.0</c:formatCode>
                <c:ptCount val="6"/>
                <c:pt idx="0">
                  <c:v>118476.4</c:v>
                </c:pt>
                <c:pt idx="1">
                  <c:v>1507.3</c:v>
                </c:pt>
                <c:pt idx="2">
                  <c:v>5479.2</c:v>
                </c:pt>
                <c:pt idx="3">
                  <c:v>34.299999999999997</c:v>
                </c:pt>
                <c:pt idx="4">
                  <c:v>274</c:v>
                </c:pt>
                <c:pt idx="5">
                  <c:v>5952.9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93-4459-A5A3-8DA9C8AFA7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8041856"/>
        <c:axId val="98043392"/>
        <c:axId val="0"/>
      </c:bar3DChart>
      <c:catAx>
        <c:axId val="9804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8043392"/>
        <c:crosses val="autoZero"/>
        <c:auto val="1"/>
        <c:lblAlgn val="ctr"/>
        <c:lblOffset val="100"/>
        <c:noMultiLvlLbl val="0"/>
      </c:catAx>
      <c:valAx>
        <c:axId val="98043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0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983149547251"/>
          <c:y val="0.95800747105365236"/>
          <c:w val="0.60289174328776252"/>
          <c:h val="4.1592053547864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7D493-C4CA-4A5E-A73E-36DD0FEEC779}" type="doc">
      <dgm:prSet loTypeId="urn:microsoft.com/office/officeart/2005/8/layout/hList7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7773EA4-833A-4EEA-A2F0-7E9F1E27539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дошкільної освіти – 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25629,0 тис. грн.</a:t>
          </a:r>
          <a:r>
            <a: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1200" b="1" dirty="0">
            <a:solidFill>
              <a:schemeClr val="accen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7A345-3171-4979-A1E9-3B54A18C104E}" type="parTrans" cxnId="{6E072D19-EA12-4C00-88A7-1E6A0F882BCD}">
      <dgm:prSet/>
      <dgm:spPr/>
      <dgm:t>
        <a:bodyPr/>
        <a:lstStyle/>
        <a:p>
          <a:endParaRPr lang="uk-UA"/>
        </a:p>
      </dgm:t>
    </dgm:pt>
    <dgm:pt modelId="{D0194B5F-6DAC-48C5-A2BA-11EE26DDC97E}" type="sibTrans" cxnId="{6E072D19-EA12-4C00-88A7-1E6A0F882BCD}">
      <dgm:prSet/>
      <dgm:spPr/>
      <dgm:t>
        <a:bodyPr/>
        <a:lstStyle/>
        <a:p>
          <a:endParaRPr lang="uk-UA"/>
        </a:p>
      </dgm:t>
    </dgm:pt>
    <dgm:pt modelId="{47E53B67-85BD-4AB2-A95A-A91A96CEA38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загальної середньої освіти закладами загальної середньої освіти (у тому числі з дошкільними підрозділами (відділеннями, групами)) – 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55462,4 тис. грн</a:t>
          </a:r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D702A98C-DD23-46DE-9C15-6149F06D7A5A}" type="parTrans" cxnId="{F4D9793A-A156-41AE-A984-420292612298}">
      <dgm:prSet/>
      <dgm:spPr/>
      <dgm:t>
        <a:bodyPr/>
        <a:lstStyle/>
        <a:p>
          <a:endParaRPr lang="uk-UA"/>
        </a:p>
      </dgm:t>
    </dgm:pt>
    <dgm:pt modelId="{E751A4B1-E18A-4B2D-B7DB-1658308CE515}" type="sibTrans" cxnId="{F4D9793A-A156-41AE-A984-420292612298}">
      <dgm:prSet/>
      <dgm:spPr/>
      <dgm:t>
        <a:bodyPr/>
        <a:lstStyle/>
        <a:p>
          <a:endParaRPr lang="uk-UA"/>
        </a:p>
      </dgm:t>
    </dgm:pt>
    <dgm:pt modelId="{3AD199A1-E52D-4104-82B2-5A65EEC890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загальної середньої освіти спеціальними закладами загальної середньої освіти для дітей, які потребують корекції фізичного та/або розумового розвитку –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709,2 тис. грн.</a:t>
          </a:r>
          <a:endParaRPr lang="uk-UA" sz="1200" b="1" dirty="0">
            <a:solidFill>
              <a:schemeClr val="accent3">
                <a:lumMod val="50000"/>
              </a:schemeClr>
            </a:solidFill>
          </a:endParaRPr>
        </a:p>
      </dgm:t>
    </dgm:pt>
    <dgm:pt modelId="{8C013DF5-6CD9-4297-90C2-391C1DC7956E}" type="parTrans" cxnId="{758DF025-0E02-4515-AE4D-EF0F2C7491F0}">
      <dgm:prSet/>
      <dgm:spPr/>
      <dgm:t>
        <a:bodyPr/>
        <a:lstStyle/>
        <a:p>
          <a:endParaRPr lang="uk-UA"/>
        </a:p>
      </dgm:t>
    </dgm:pt>
    <dgm:pt modelId="{D03605C6-A881-47FA-A4E5-6A83E0273AE8}" type="sibTrans" cxnId="{758DF025-0E02-4515-AE4D-EF0F2C7491F0}">
      <dgm:prSet/>
      <dgm:spPr/>
      <dgm:t>
        <a:bodyPr/>
        <a:lstStyle/>
        <a:p>
          <a:endParaRPr lang="uk-UA"/>
        </a:p>
      </dgm:t>
    </dgm:pt>
    <dgm:pt modelId="{A76AF199-5ED9-46C2-AD9D-CFB4AD68C1A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позашкільної освіти закладами позашкільної освіти, заходи із позашкільної роботи з дітьми – 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4728,1 тис. грн.</a:t>
          </a:r>
          <a:endParaRPr lang="uk-UA" sz="1200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B3F63635-3A44-419F-9026-19A0C13826AB}" type="parTrans" cxnId="{6B66268A-53B4-49F3-AA67-354C90F6E82E}">
      <dgm:prSet/>
      <dgm:spPr/>
      <dgm:t>
        <a:bodyPr/>
        <a:lstStyle/>
        <a:p>
          <a:endParaRPr lang="uk-UA"/>
        </a:p>
      </dgm:t>
    </dgm:pt>
    <dgm:pt modelId="{8F6E9378-E752-4029-80FB-F622722EF4F2}" type="sibTrans" cxnId="{6B66268A-53B4-49F3-AA67-354C90F6E82E}">
      <dgm:prSet/>
      <dgm:spPr/>
      <dgm:t>
        <a:bodyPr/>
        <a:lstStyle/>
        <a:p>
          <a:endParaRPr lang="uk-UA"/>
        </a:p>
      </dgm:t>
    </dgm:pt>
    <dgm:pt modelId="{173EE10F-1A70-4459-B045-21C93444E24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спеціальної освіти мистецькими школами</a:t>
          </a:r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994,2 тис. грн.</a:t>
          </a:r>
          <a:endParaRPr lang="uk-UA" sz="1200" b="1" dirty="0">
            <a:solidFill>
              <a:schemeClr val="accent6">
                <a:lumMod val="75000"/>
              </a:schemeClr>
            </a:solidFill>
          </a:endParaRPr>
        </a:p>
      </dgm:t>
    </dgm:pt>
    <dgm:pt modelId="{A0B85D93-A2B8-4DDF-99C1-A4A96758F4E8}" type="parTrans" cxnId="{DF156FB9-4292-4E3A-ACD4-F47F41B6C7C3}">
      <dgm:prSet/>
      <dgm:spPr/>
      <dgm:t>
        <a:bodyPr/>
        <a:lstStyle/>
        <a:p>
          <a:endParaRPr lang="uk-UA"/>
        </a:p>
      </dgm:t>
    </dgm:pt>
    <dgm:pt modelId="{E9BBC6FC-0575-438F-B5BF-B891CFFBAFB2}" type="sibTrans" cxnId="{DF156FB9-4292-4E3A-ACD4-F47F41B6C7C3}">
      <dgm:prSet/>
      <dgm:spPr/>
      <dgm:t>
        <a:bodyPr/>
        <a:lstStyle/>
        <a:p>
          <a:endParaRPr lang="uk-UA"/>
        </a:p>
      </dgm:t>
    </dgm:pt>
    <dgm:pt modelId="{BB298614-F4A5-4449-B600-1404B00D930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Методичне забезпечення діяльності закладів освіти</a:t>
          </a:r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 499,5 тис. грн.</a:t>
          </a:r>
          <a:endParaRPr lang="uk-UA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B9992901-FE6C-41AF-95CA-01F30E13FB53}" type="parTrans" cxnId="{3D347615-1488-4857-AFFB-CBF09E2FB4AE}">
      <dgm:prSet/>
      <dgm:spPr/>
      <dgm:t>
        <a:bodyPr/>
        <a:lstStyle/>
        <a:p>
          <a:endParaRPr lang="uk-UA"/>
        </a:p>
      </dgm:t>
    </dgm:pt>
    <dgm:pt modelId="{C68E0BE4-10CB-4C68-A9A7-EF3670361544}" type="sibTrans" cxnId="{3D347615-1488-4857-AFFB-CBF09E2FB4AE}">
      <dgm:prSet/>
      <dgm:spPr/>
      <dgm:t>
        <a:bodyPr/>
        <a:lstStyle/>
        <a:p>
          <a:endParaRPr lang="uk-UA"/>
        </a:p>
      </dgm:t>
    </dgm:pt>
    <dgm:pt modelId="{E509C03A-16FE-4FD5-9A0B-3525CEB8F50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інклюзивно - ресурсних центрів</a:t>
          </a:r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 1656,0 тис.грн.</a:t>
          </a:r>
          <a:endParaRPr lang="uk-UA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092237A7-49E4-452A-8BAB-06238EC7555E}" type="parTrans" cxnId="{23F649AC-A4A2-4BED-97A3-275C0D98D395}">
      <dgm:prSet/>
      <dgm:spPr/>
      <dgm:t>
        <a:bodyPr/>
        <a:lstStyle/>
        <a:p>
          <a:endParaRPr lang="uk-UA"/>
        </a:p>
      </dgm:t>
    </dgm:pt>
    <dgm:pt modelId="{8303D7EB-C41C-41C5-9597-4745E941ACD0}" type="sibTrans" cxnId="{23F649AC-A4A2-4BED-97A3-275C0D98D395}">
      <dgm:prSet/>
      <dgm:spPr/>
      <dgm:t>
        <a:bodyPr/>
        <a:lstStyle/>
        <a:p>
          <a:endParaRPr lang="uk-UA"/>
        </a:p>
      </dgm:t>
    </dgm:pt>
    <dgm:pt modelId="{9D2CA138-C158-401B-8012-745A033147A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інших закладів у сфері освіти</a:t>
          </a:r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 </a:t>
          </a:r>
        </a:p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800,0 тис. грн.</a:t>
          </a:r>
          <a:endParaRPr lang="uk-UA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779EFB0A-5B06-4682-B89D-14697E6EF6EC}" type="parTrans" cxnId="{B8286E06-E505-4F81-B125-30E7E45A4DDD}">
      <dgm:prSet/>
      <dgm:spPr/>
      <dgm:t>
        <a:bodyPr/>
        <a:lstStyle/>
        <a:p>
          <a:endParaRPr lang="uk-UA"/>
        </a:p>
      </dgm:t>
    </dgm:pt>
    <dgm:pt modelId="{CC442B76-37D7-498C-AB78-64F5C2283D0A}" type="sibTrans" cxnId="{B8286E06-E505-4F81-B125-30E7E45A4DDD}">
      <dgm:prSet/>
      <dgm:spPr/>
      <dgm:t>
        <a:bodyPr/>
        <a:lstStyle/>
        <a:p>
          <a:endParaRPr lang="uk-UA"/>
        </a:p>
      </dgm:t>
    </dgm:pt>
    <dgm:pt modelId="{777DC47B-3B72-480E-941D-EB3D77A7D273}" type="pres">
      <dgm:prSet presAssocID="{A727D493-C4CA-4A5E-A73E-36DD0FEEC779}" presName="Name0" presStyleCnt="0">
        <dgm:presLayoutVars>
          <dgm:dir/>
          <dgm:resizeHandles val="exact"/>
        </dgm:presLayoutVars>
      </dgm:prSet>
      <dgm:spPr/>
    </dgm:pt>
    <dgm:pt modelId="{FF3CA199-730A-4C2B-9996-C19BC06E1B8F}" type="pres">
      <dgm:prSet presAssocID="{A727D493-C4CA-4A5E-A73E-36DD0FEEC779}" presName="fgShape" presStyleLbl="fgShp" presStyleIdx="0" presStyleCnt="1" custLinFactNeighborX="0" custLinFactNeighborY="16085"/>
      <dgm:spPr/>
    </dgm:pt>
    <dgm:pt modelId="{0EB8A6D1-3B43-483C-9C5E-150F3DE5527E}" type="pres">
      <dgm:prSet presAssocID="{A727D493-C4CA-4A5E-A73E-36DD0FEEC779}" presName="linComp" presStyleCnt="0"/>
      <dgm:spPr/>
    </dgm:pt>
    <dgm:pt modelId="{C51E67A2-02FD-4378-869F-BB4B292AE77C}" type="pres">
      <dgm:prSet presAssocID="{97773EA4-833A-4EEA-A2F0-7E9F1E275393}" presName="compNode" presStyleCnt="0"/>
      <dgm:spPr/>
    </dgm:pt>
    <dgm:pt modelId="{C05F5158-FFC8-4D0C-A5AA-3167DCD3AB81}" type="pres">
      <dgm:prSet presAssocID="{97773EA4-833A-4EEA-A2F0-7E9F1E275393}" presName="bkgdShape" presStyleLbl="node1" presStyleIdx="0" presStyleCnt="8" custScaleX="91464" custLinFactNeighborX="494" custLinFactNeighborY="-1712"/>
      <dgm:spPr/>
    </dgm:pt>
    <dgm:pt modelId="{23BD7327-7006-41EC-AE89-DCA527A93B14}" type="pres">
      <dgm:prSet presAssocID="{97773EA4-833A-4EEA-A2F0-7E9F1E275393}" presName="nodeTx" presStyleLbl="node1" presStyleIdx="0" presStyleCnt="8">
        <dgm:presLayoutVars>
          <dgm:bulletEnabled val="1"/>
        </dgm:presLayoutVars>
      </dgm:prSet>
      <dgm:spPr/>
    </dgm:pt>
    <dgm:pt modelId="{EDCF744B-25FC-4802-AF2F-B3791D586B06}" type="pres">
      <dgm:prSet presAssocID="{97773EA4-833A-4EEA-A2F0-7E9F1E275393}" presName="invisiNode" presStyleLbl="node1" presStyleIdx="0" presStyleCnt="8"/>
      <dgm:spPr/>
    </dgm:pt>
    <dgm:pt modelId="{2E10219C-AD30-44E0-B8B4-1DBA0853D53A}" type="pres">
      <dgm:prSet presAssocID="{97773EA4-833A-4EEA-A2F0-7E9F1E275393}" presName="imagNode" presStyleLbl="fg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D3920E36-CC76-4065-A1B3-F3554247F785}" type="pres">
      <dgm:prSet presAssocID="{D0194B5F-6DAC-48C5-A2BA-11EE26DDC97E}" presName="sibTrans" presStyleLbl="sibTrans2D1" presStyleIdx="0" presStyleCnt="0"/>
      <dgm:spPr/>
    </dgm:pt>
    <dgm:pt modelId="{436AD5E7-0375-429A-815B-0106BFEF3085}" type="pres">
      <dgm:prSet presAssocID="{47E53B67-85BD-4AB2-A95A-A91A96CEA386}" presName="compNode" presStyleCnt="0"/>
      <dgm:spPr/>
    </dgm:pt>
    <dgm:pt modelId="{3F9F0460-A7D7-4A9C-A87F-105F8B177DB3}" type="pres">
      <dgm:prSet presAssocID="{47E53B67-85BD-4AB2-A95A-A91A96CEA386}" presName="bkgdShape" presStyleLbl="node1" presStyleIdx="1" presStyleCnt="8"/>
      <dgm:spPr/>
    </dgm:pt>
    <dgm:pt modelId="{F04BFCCB-37E1-4A02-A831-EAF57B8D0C10}" type="pres">
      <dgm:prSet presAssocID="{47E53B67-85BD-4AB2-A95A-A91A96CEA386}" presName="nodeTx" presStyleLbl="node1" presStyleIdx="1" presStyleCnt="8">
        <dgm:presLayoutVars>
          <dgm:bulletEnabled val="1"/>
        </dgm:presLayoutVars>
      </dgm:prSet>
      <dgm:spPr/>
    </dgm:pt>
    <dgm:pt modelId="{C59E5F53-1C3A-496E-828E-88EC905BEA47}" type="pres">
      <dgm:prSet presAssocID="{47E53B67-85BD-4AB2-A95A-A91A96CEA386}" presName="invisiNode" presStyleLbl="node1" presStyleIdx="1" presStyleCnt="8"/>
      <dgm:spPr/>
    </dgm:pt>
    <dgm:pt modelId="{71C0371D-3D0B-45AF-81B5-A223CE651C41}" type="pres">
      <dgm:prSet presAssocID="{47E53B67-85BD-4AB2-A95A-A91A96CEA386}" presName="imagNode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</dgm:spPr>
    </dgm:pt>
    <dgm:pt modelId="{FFEE981E-1A4F-4ADF-8A3C-B64A1688C2FF}" type="pres">
      <dgm:prSet presAssocID="{E751A4B1-E18A-4B2D-B7DB-1658308CE515}" presName="sibTrans" presStyleLbl="sibTrans2D1" presStyleIdx="0" presStyleCnt="0"/>
      <dgm:spPr/>
    </dgm:pt>
    <dgm:pt modelId="{1199A2BF-6A70-427F-AAD6-29686EE7B1D9}" type="pres">
      <dgm:prSet presAssocID="{3AD199A1-E52D-4104-82B2-5A65EEC89092}" presName="compNode" presStyleCnt="0"/>
      <dgm:spPr/>
    </dgm:pt>
    <dgm:pt modelId="{8D0E18AA-5A59-4CD3-9A49-31AF3C825F5B}" type="pres">
      <dgm:prSet presAssocID="{3AD199A1-E52D-4104-82B2-5A65EEC89092}" presName="bkgdShape" presStyleLbl="node1" presStyleIdx="2" presStyleCnt="8"/>
      <dgm:spPr/>
    </dgm:pt>
    <dgm:pt modelId="{031B9D3E-81F6-4ABC-ADA8-8EB623097575}" type="pres">
      <dgm:prSet presAssocID="{3AD199A1-E52D-4104-82B2-5A65EEC89092}" presName="nodeTx" presStyleLbl="node1" presStyleIdx="2" presStyleCnt="8">
        <dgm:presLayoutVars>
          <dgm:bulletEnabled val="1"/>
        </dgm:presLayoutVars>
      </dgm:prSet>
      <dgm:spPr/>
    </dgm:pt>
    <dgm:pt modelId="{92B6170B-40C4-43F9-8BE8-5B27E4FBE548}" type="pres">
      <dgm:prSet presAssocID="{3AD199A1-E52D-4104-82B2-5A65EEC89092}" presName="invisiNode" presStyleLbl="node1" presStyleIdx="2" presStyleCnt="8"/>
      <dgm:spPr/>
    </dgm:pt>
    <dgm:pt modelId="{9F8C6AAA-2E2F-472D-9163-F8232B96D5DF}" type="pres">
      <dgm:prSet presAssocID="{3AD199A1-E52D-4104-82B2-5A65EEC89092}" presName="imagNode" presStyleLbl="fgImgPlace1" presStyleIdx="2" presStyleCnt="8" custLinFactNeighborX="0" custLinFactNeighborY="1746"/>
      <dgm:spPr>
        <a:blipFill rotWithShape="1">
          <a:blip xmlns:r="http://schemas.openxmlformats.org/officeDocument/2006/relationships" r:embed="rId3"/>
          <a:srcRect/>
          <a:stretch>
            <a:fillRect l="-74000" r="-74000"/>
          </a:stretch>
        </a:blipFill>
      </dgm:spPr>
    </dgm:pt>
    <dgm:pt modelId="{013B8C77-D397-437B-AA05-205EB4DD2011}" type="pres">
      <dgm:prSet presAssocID="{D03605C6-A881-47FA-A4E5-6A83E0273AE8}" presName="sibTrans" presStyleLbl="sibTrans2D1" presStyleIdx="0" presStyleCnt="0"/>
      <dgm:spPr/>
    </dgm:pt>
    <dgm:pt modelId="{1E508BB5-236D-47E5-8B28-5D6EB81F27E8}" type="pres">
      <dgm:prSet presAssocID="{A76AF199-5ED9-46C2-AD9D-CFB4AD68C1A9}" presName="compNode" presStyleCnt="0"/>
      <dgm:spPr/>
    </dgm:pt>
    <dgm:pt modelId="{504168D1-7F42-4A27-A67E-9DFA2E58D758}" type="pres">
      <dgm:prSet presAssocID="{A76AF199-5ED9-46C2-AD9D-CFB4AD68C1A9}" presName="bkgdShape" presStyleLbl="node1" presStyleIdx="3" presStyleCnt="8" custLinFactNeighborY="581"/>
      <dgm:spPr/>
    </dgm:pt>
    <dgm:pt modelId="{A4EAB559-4A65-42BC-A213-9611625FC2A0}" type="pres">
      <dgm:prSet presAssocID="{A76AF199-5ED9-46C2-AD9D-CFB4AD68C1A9}" presName="nodeTx" presStyleLbl="node1" presStyleIdx="3" presStyleCnt="8">
        <dgm:presLayoutVars>
          <dgm:bulletEnabled val="1"/>
        </dgm:presLayoutVars>
      </dgm:prSet>
      <dgm:spPr/>
    </dgm:pt>
    <dgm:pt modelId="{1905E54D-E66F-43C7-80CD-422F8111A140}" type="pres">
      <dgm:prSet presAssocID="{A76AF199-5ED9-46C2-AD9D-CFB4AD68C1A9}" presName="invisiNode" presStyleLbl="node1" presStyleIdx="3" presStyleCnt="8"/>
      <dgm:spPr/>
    </dgm:pt>
    <dgm:pt modelId="{703F174A-167C-4566-A253-DD025976CA37}" type="pres">
      <dgm:prSet presAssocID="{A76AF199-5ED9-46C2-AD9D-CFB4AD68C1A9}" presName="imagNode" presStyleLbl="fgImgPlace1" presStyleIdx="3" presStyleCnt="8" custLinFactNeighborX="2523" custLinFactNeighborY="1309"/>
      <dgm:spPr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</dgm:spPr>
    </dgm:pt>
    <dgm:pt modelId="{9BCEFD01-0CED-4A39-B02A-941BBA9EF0E3}" type="pres">
      <dgm:prSet presAssocID="{8F6E9378-E752-4029-80FB-F622722EF4F2}" presName="sibTrans" presStyleLbl="sibTrans2D1" presStyleIdx="0" presStyleCnt="0"/>
      <dgm:spPr/>
    </dgm:pt>
    <dgm:pt modelId="{1235F4C1-67A6-4A78-B315-C9A3A7CF1D9C}" type="pres">
      <dgm:prSet presAssocID="{173EE10F-1A70-4459-B045-21C93444E24F}" presName="compNode" presStyleCnt="0"/>
      <dgm:spPr/>
    </dgm:pt>
    <dgm:pt modelId="{C99A0638-8148-4CF2-A9E1-E3A74909DC74}" type="pres">
      <dgm:prSet presAssocID="{173EE10F-1A70-4459-B045-21C93444E24F}" presName="bkgdShape" presStyleLbl="node1" presStyleIdx="4" presStyleCnt="8"/>
      <dgm:spPr/>
    </dgm:pt>
    <dgm:pt modelId="{3EF448C5-AA55-4C24-A813-6EA7A4274030}" type="pres">
      <dgm:prSet presAssocID="{173EE10F-1A70-4459-B045-21C93444E24F}" presName="nodeTx" presStyleLbl="node1" presStyleIdx="4" presStyleCnt="8">
        <dgm:presLayoutVars>
          <dgm:bulletEnabled val="1"/>
        </dgm:presLayoutVars>
      </dgm:prSet>
      <dgm:spPr/>
    </dgm:pt>
    <dgm:pt modelId="{C93EEAF6-467C-403D-B703-EDFEEE0ACF38}" type="pres">
      <dgm:prSet presAssocID="{173EE10F-1A70-4459-B045-21C93444E24F}" presName="invisiNode" presStyleLbl="node1" presStyleIdx="4" presStyleCnt="8"/>
      <dgm:spPr/>
    </dgm:pt>
    <dgm:pt modelId="{971A4250-83BB-4713-827B-8D4BE10A382C}" type="pres">
      <dgm:prSet presAssocID="{173EE10F-1A70-4459-B045-21C93444E24F}" presName="imagNode" presStyleLbl="fgImgPlace1" presStyleIdx="4" presStyleCnt="8"/>
      <dgm:spPr>
        <a:blipFill rotWithShape="1">
          <a:blip xmlns:r="http://schemas.openxmlformats.org/officeDocument/2006/relationships" r:embed="rId5"/>
          <a:srcRect/>
          <a:stretch>
            <a:fillRect l="-20000" r="-20000"/>
          </a:stretch>
        </a:blipFill>
      </dgm:spPr>
    </dgm:pt>
    <dgm:pt modelId="{F6D7CDD6-E7D0-47BE-938C-45BB1DDE3C75}" type="pres">
      <dgm:prSet presAssocID="{E9BBC6FC-0575-438F-B5BF-B891CFFBAFB2}" presName="sibTrans" presStyleLbl="sibTrans2D1" presStyleIdx="0" presStyleCnt="0"/>
      <dgm:spPr/>
    </dgm:pt>
    <dgm:pt modelId="{B8471CE0-0DA5-428A-A29F-0C4244890969}" type="pres">
      <dgm:prSet presAssocID="{BB298614-F4A5-4449-B600-1404B00D930C}" presName="compNode" presStyleCnt="0"/>
      <dgm:spPr/>
    </dgm:pt>
    <dgm:pt modelId="{21DCD80E-E750-417B-81D2-0C3DFB5ED8B5}" type="pres">
      <dgm:prSet presAssocID="{BB298614-F4A5-4449-B600-1404B00D930C}" presName="bkgdShape" presStyleLbl="node1" presStyleIdx="5" presStyleCnt="8" custLinFactNeighborX="-2602" custLinFactNeighborY="63318"/>
      <dgm:spPr/>
    </dgm:pt>
    <dgm:pt modelId="{BEDFC144-A7EB-4AE9-AF9F-1FB220BC4790}" type="pres">
      <dgm:prSet presAssocID="{BB298614-F4A5-4449-B600-1404B00D930C}" presName="nodeTx" presStyleLbl="node1" presStyleIdx="5" presStyleCnt="8">
        <dgm:presLayoutVars>
          <dgm:bulletEnabled val="1"/>
        </dgm:presLayoutVars>
      </dgm:prSet>
      <dgm:spPr/>
    </dgm:pt>
    <dgm:pt modelId="{679CEC2A-B822-44B6-AE8B-CA6C05735723}" type="pres">
      <dgm:prSet presAssocID="{BB298614-F4A5-4449-B600-1404B00D930C}" presName="invisiNode" presStyleLbl="node1" presStyleIdx="5" presStyleCnt="8"/>
      <dgm:spPr/>
    </dgm:pt>
    <dgm:pt modelId="{878326EB-8B38-40D4-9AA1-B5B0BDF065C1}" type="pres">
      <dgm:prSet presAssocID="{BB298614-F4A5-4449-B600-1404B00D930C}" presName="imagNode" presStyleLbl="fgImgPlace1" presStyleIdx="5" presStyleCnt="8" custLinFactNeighborX="610" custLinFactNeighborY="436"/>
      <dgm:spPr>
        <a:blipFill rotWithShape="1">
          <a:blip xmlns:r="http://schemas.openxmlformats.org/officeDocument/2006/relationships" r:embed="rId6"/>
          <a:srcRect/>
          <a:stretch>
            <a:fillRect l="-55000" r="-55000"/>
          </a:stretch>
        </a:blipFill>
      </dgm:spPr>
    </dgm:pt>
    <dgm:pt modelId="{3A07F382-4951-41AE-A2CC-CE7CA3DC2FF0}" type="pres">
      <dgm:prSet presAssocID="{C68E0BE4-10CB-4C68-A9A7-EF3670361544}" presName="sibTrans" presStyleLbl="sibTrans2D1" presStyleIdx="0" presStyleCnt="0"/>
      <dgm:spPr/>
    </dgm:pt>
    <dgm:pt modelId="{8690F4D4-8ABF-4F34-AC21-7A91D174889E}" type="pres">
      <dgm:prSet presAssocID="{9D2CA138-C158-401B-8012-745A033147A0}" presName="compNode" presStyleCnt="0"/>
      <dgm:spPr/>
    </dgm:pt>
    <dgm:pt modelId="{3F54C5A0-0FE2-4289-AC2C-1105DF2569FA}" type="pres">
      <dgm:prSet presAssocID="{9D2CA138-C158-401B-8012-745A033147A0}" presName="bkgdShape" presStyleLbl="node1" presStyleIdx="6" presStyleCnt="8"/>
      <dgm:spPr/>
    </dgm:pt>
    <dgm:pt modelId="{DC68907A-41AF-4868-8E8A-F70F202C4300}" type="pres">
      <dgm:prSet presAssocID="{9D2CA138-C158-401B-8012-745A033147A0}" presName="nodeTx" presStyleLbl="node1" presStyleIdx="6" presStyleCnt="8">
        <dgm:presLayoutVars>
          <dgm:bulletEnabled val="1"/>
        </dgm:presLayoutVars>
      </dgm:prSet>
      <dgm:spPr/>
    </dgm:pt>
    <dgm:pt modelId="{A7FC77D9-4179-4075-9935-FD09EF9B213C}" type="pres">
      <dgm:prSet presAssocID="{9D2CA138-C158-401B-8012-745A033147A0}" presName="invisiNode" presStyleLbl="node1" presStyleIdx="6" presStyleCnt="8"/>
      <dgm:spPr/>
    </dgm:pt>
    <dgm:pt modelId="{C95E459F-5EAF-489E-93C8-125B2103FFA0}" type="pres">
      <dgm:prSet presAssocID="{9D2CA138-C158-401B-8012-745A033147A0}" presName="imagNode" presStyleLbl="fg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57000" r="-57000"/>
          </a:stretch>
        </a:blipFill>
      </dgm:spPr>
    </dgm:pt>
    <dgm:pt modelId="{587BB159-D725-44FD-9355-6B3C2FF4994B}" type="pres">
      <dgm:prSet presAssocID="{CC442B76-37D7-498C-AB78-64F5C2283D0A}" presName="sibTrans" presStyleLbl="sibTrans2D1" presStyleIdx="0" presStyleCnt="0"/>
      <dgm:spPr/>
    </dgm:pt>
    <dgm:pt modelId="{13E84FE0-DF48-4A36-818F-12F353947586}" type="pres">
      <dgm:prSet presAssocID="{E509C03A-16FE-4FD5-9A0B-3525CEB8F508}" presName="compNode" presStyleCnt="0"/>
      <dgm:spPr/>
    </dgm:pt>
    <dgm:pt modelId="{3872FE2E-14D0-463B-8683-BF08CF37C08D}" type="pres">
      <dgm:prSet presAssocID="{E509C03A-16FE-4FD5-9A0B-3525CEB8F508}" presName="bkgdShape" presStyleLbl="node1" presStyleIdx="7" presStyleCnt="8"/>
      <dgm:spPr/>
    </dgm:pt>
    <dgm:pt modelId="{E9F6FBB6-DCF9-449F-829B-2B88F97D1BE6}" type="pres">
      <dgm:prSet presAssocID="{E509C03A-16FE-4FD5-9A0B-3525CEB8F508}" presName="nodeTx" presStyleLbl="node1" presStyleIdx="7" presStyleCnt="8">
        <dgm:presLayoutVars>
          <dgm:bulletEnabled val="1"/>
        </dgm:presLayoutVars>
      </dgm:prSet>
      <dgm:spPr/>
    </dgm:pt>
    <dgm:pt modelId="{C3F9EE21-4942-4CC0-AAB7-ED9B29369B01}" type="pres">
      <dgm:prSet presAssocID="{E509C03A-16FE-4FD5-9A0B-3525CEB8F508}" presName="invisiNode" presStyleLbl="node1" presStyleIdx="7" presStyleCnt="8"/>
      <dgm:spPr/>
    </dgm:pt>
    <dgm:pt modelId="{52A0C395-47FF-4B15-86CE-E5F616D7D095}" type="pres">
      <dgm:prSet presAssocID="{E509C03A-16FE-4FD5-9A0B-3525CEB8F508}" presName="imagNode" presStyleLbl="fgImgPlace1" presStyleIdx="7" presStyleCnt="8" custLinFactNeighborY="-873"/>
      <dgm:spPr>
        <a:blipFill rotWithShape="1">
          <a:blip xmlns:r="http://schemas.openxmlformats.org/officeDocument/2006/relationships" r:embed="rId8"/>
          <a:srcRect/>
          <a:stretch>
            <a:fillRect/>
          </a:stretch>
        </a:blipFill>
      </dgm:spPr>
    </dgm:pt>
  </dgm:ptLst>
  <dgm:cxnLst>
    <dgm:cxn modelId="{909CAD04-41A4-41D9-836E-F6591CD0C9ED}" type="presOf" srcId="{47E53B67-85BD-4AB2-A95A-A91A96CEA386}" destId="{F04BFCCB-37E1-4A02-A831-EAF57B8D0C10}" srcOrd="1" destOrd="0" presId="urn:microsoft.com/office/officeart/2005/8/layout/hList7"/>
    <dgm:cxn modelId="{2A7A6906-549D-441A-BB69-B3880B9137DD}" type="presOf" srcId="{CC442B76-37D7-498C-AB78-64F5C2283D0A}" destId="{587BB159-D725-44FD-9355-6B3C2FF4994B}" srcOrd="0" destOrd="0" presId="urn:microsoft.com/office/officeart/2005/8/layout/hList7"/>
    <dgm:cxn modelId="{B8286E06-E505-4F81-B125-30E7E45A4DDD}" srcId="{A727D493-C4CA-4A5E-A73E-36DD0FEEC779}" destId="{9D2CA138-C158-401B-8012-745A033147A0}" srcOrd="6" destOrd="0" parTransId="{779EFB0A-5B06-4682-B89D-14697E6EF6EC}" sibTransId="{CC442B76-37D7-498C-AB78-64F5C2283D0A}"/>
    <dgm:cxn modelId="{3D347615-1488-4857-AFFB-CBF09E2FB4AE}" srcId="{A727D493-C4CA-4A5E-A73E-36DD0FEEC779}" destId="{BB298614-F4A5-4449-B600-1404B00D930C}" srcOrd="5" destOrd="0" parTransId="{B9992901-FE6C-41AF-95CA-01F30E13FB53}" sibTransId="{C68E0BE4-10CB-4C68-A9A7-EF3670361544}"/>
    <dgm:cxn modelId="{6E072D19-EA12-4C00-88A7-1E6A0F882BCD}" srcId="{A727D493-C4CA-4A5E-A73E-36DD0FEEC779}" destId="{97773EA4-833A-4EEA-A2F0-7E9F1E275393}" srcOrd="0" destOrd="0" parTransId="{9987A345-3171-4979-A1E9-3B54A18C104E}" sibTransId="{D0194B5F-6DAC-48C5-A2BA-11EE26DDC97E}"/>
    <dgm:cxn modelId="{FFB34D25-6293-49D9-BD0F-1E0699399186}" type="presOf" srcId="{3AD199A1-E52D-4104-82B2-5A65EEC89092}" destId="{031B9D3E-81F6-4ABC-ADA8-8EB623097575}" srcOrd="1" destOrd="0" presId="urn:microsoft.com/office/officeart/2005/8/layout/hList7"/>
    <dgm:cxn modelId="{758DF025-0E02-4515-AE4D-EF0F2C7491F0}" srcId="{A727D493-C4CA-4A5E-A73E-36DD0FEEC779}" destId="{3AD199A1-E52D-4104-82B2-5A65EEC89092}" srcOrd="2" destOrd="0" parTransId="{8C013DF5-6CD9-4297-90C2-391C1DC7956E}" sibTransId="{D03605C6-A881-47FA-A4E5-6A83E0273AE8}"/>
    <dgm:cxn modelId="{FD4FE837-EF86-4EA4-80CA-3BBA5764C3E6}" type="presOf" srcId="{173EE10F-1A70-4459-B045-21C93444E24F}" destId="{C99A0638-8148-4CF2-A9E1-E3A74909DC74}" srcOrd="0" destOrd="0" presId="urn:microsoft.com/office/officeart/2005/8/layout/hList7"/>
    <dgm:cxn modelId="{F4D9793A-A156-41AE-A984-420292612298}" srcId="{A727D493-C4CA-4A5E-A73E-36DD0FEEC779}" destId="{47E53B67-85BD-4AB2-A95A-A91A96CEA386}" srcOrd="1" destOrd="0" parTransId="{D702A98C-DD23-46DE-9C15-6149F06D7A5A}" sibTransId="{E751A4B1-E18A-4B2D-B7DB-1658308CE515}"/>
    <dgm:cxn modelId="{76B57B3E-5F59-4B83-9CAF-31C085BAEA88}" type="presOf" srcId="{9D2CA138-C158-401B-8012-745A033147A0}" destId="{DC68907A-41AF-4868-8E8A-F70F202C4300}" srcOrd="1" destOrd="0" presId="urn:microsoft.com/office/officeart/2005/8/layout/hList7"/>
    <dgm:cxn modelId="{A269AE63-4D7D-47A4-8993-D7A8F9F179ED}" type="presOf" srcId="{173EE10F-1A70-4459-B045-21C93444E24F}" destId="{3EF448C5-AA55-4C24-A813-6EA7A4274030}" srcOrd="1" destOrd="0" presId="urn:microsoft.com/office/officeart/2005/8/layout/hList7"/>
    <dgm:cxn modelId="{D5B74264-F7FE-4279-984A-E5503EEF42D2}" type="presOf" srcId="{3AD199A1-E52D-4104-82B2-5A65EEC89092}" destId="{8D0E18AA-5A59-4CD3-9A49-31AF3C825F5B}" srcOrd="0" destOrd="0" presId="urn:microsoft.com/office/officeart/2005/8/layout/hList7"/>
    <dgm:cxn modelId="{BCCE9F6B-857D-4B8A-B626-0A4D94B45D9B}" type="presOf" srcId="{E509C03A-16FE-4FD5-9A0B-3525CEB8F508}" destId="{E9F6FBB6-DCF9-449F-829B-2B88F97D1BE6}" srcOrd="1" destOrd="0" presId="urn:microsoft.com/office/officeart/2005/8/layout/hList7"/>
    <dgm:cxn modelId="{B9AAC584-78A4-4D5E-BFD4-B0DE0B9F5C85}" type="presOf" srcId="{E751A4B1-E18A-4B2D-B7DB-1658308CE515}" destId="{FFEE981E-1A4F-4ADF-8A3C-B64A1688C2FF}" srcOrd="0" destOrd="0" presId="urn:microsoft.com/office/officeart/2005/8/layout/hList7"/>
    <dgm:cxn modelId="{2C8F9C86-03B8-4526-806E-F3B9B6F7682B}" type="presOf" srcId="{A76AF199-5ED9-46C2-AD9D-CFB4AD68C1A9}" destId="{504168D1-7F42-4A27-A67E-9DFA2E58D758}" srcOrd="0" destOrd="0" presId="urn:microsoft.com/office/officeart/2005/8/layout/hList7"/>
    <dgm:cxn modelId="{6B66268A-53B4-49F3-AA67-354C90F6E82E}" srcId="{A727D493-C4CA-4A5E-A73E-36DD0FEEC779}" destId="{A76AF199-5ED9-46C2-AD9D-CFB4AD68C1A9}" srcOrd="3" destOrd="0" parTransId="{B3F63635-3A44-419F-9026-19A0C13826AB}" sibTransId="{8F6E9378-E752-4029-80FB-F622722EF4F2}"/>
    <dgm:cxn modelId="{60B7398B-4A6D-4690-A97A-04AD51C3EFB9}" type="presOf" srcId="{E509C03A-16FE-4FD5-9A0B-3525CEB8F508}" destId="{3872FE2E-14D0-463B-8683-BF08CF37C08D}" srcOrd="0" destOrd="0" presId="urn:microsoft.com/office/officeart/2005/8/layout/hList7"/>
    <dgm:cxn modelId="{A9D1E88E-35B4-404B-A96F-475D9B2F2070}" type="presOf" srcId="{D03605C6-A881-47FA-A4E5-6A83E0273AE8}" destId="{013B8C77-D397-437B-AA05-205EB4DD2011}" srcOrd="0" destOrd="0" presId="urn:microsoft.com/office/officeart/2005/8/layout/hList7"/>
    <dgm:cxn modelId="{626D888F-F484-4BCD-82DB-22D97CC3F5EE}" type="presOf" srcId="{97773EA4-833A-4EEA-A2F0-7E9F1E275393}" destId="{23BD7327-7006-41EC-AE89-DCA527A93B14}" srcOrd="1" destOrd="0" presId="urn:microsoft.com/office/officeart/2005/8/layout/hList7"/>
    <dgm:cxn modelId="{9E6E9A96-9103-4249-A5AF-F67ECB1528EA}" type="presOf" srcId="{BB298614-F4A5-4449-B600-1404B00D930C}" destId="{21DCD80E-E750-417B-81D2-0C3DFB5ED8B5}" srcOrd="0" destOrd="0" presId="urn:microsoft.com/office/officeart/2005/8/layout/hList7"/>
    <dgm:cxn modelId="{497EFAA2-F9F7-44B8-9305-2D2A8A9B7303}" type="presOf" srcId="{A727D493-C4CA-4A5E-A73E-36DD0FEEC779}" destId="{777DC47B-3B72-480E-941D-EB3D77A7D273}" srcOrd="0" destOrd="0" presId="urn:microsoft.com/office/officeart/2005/8/layout/hList7"/>
    <dgm:cxn modelId="{E71449A4-6B21-4E58-BBB7-72D09237AC2A}" type="presOf" srcId="{97773EA4-833A-4EEA-A2F0-7E9F1E275393}" destId="{C05F5158-FFC8-4D0C-A5AA-3167DCD3AB81}" srcOrd="0" destOrd="0" presId="urn:microsoft.com/office/officeart/2005/8/layout/hList7"/>
    <dgm:cxn modelId="{23F649AC-A4A2-4BED-97A3-275C0D98D395}" srcId="{A727D493-C4CA-4A5E-A73E-36DD0FEEC779}" destId="{E509C03A-16FE-4FD5-9A0B-3525CEB8F508}" srcOrd="7" destOrd="0" parTransId="{092237A7-49E4-452A-8BAB-06238EC7555E}" sibTransId="{8303D7EB-C41C-41C5-9597-4745E941ACD0}"/>
    <dgm:cxn modelId="{97C90AB6-A8CC-4D9A-BA68-7AA031E0A613}" type="presOf" srcId="{D0194B5F-6DAC-48C5-A2BA-11EE26DDC97E}" destId="{D3920E36-CC76-4065-A1B3-F3554247F785}" srcOrd="0" destOrd="0" presId="urn:microsoft.com/office/officeart/2005/8/layout/hList7"/>
    <dgm:cxn modelId="{DF156FB9-4292-4E3A-ACD4-F47F41B6C7C3}" srcId="{A727D493-C4CA-4A5E-A73E-36DD0FEEC779}" destId="{173EE10F-1A70-4459-B045-21C93444E24F}" srcOrd="4" destOrd="0" parTransId="{A0B85D93-A2B8-4DDF-99C1-A4A96758F4E8}" sibTransId="{E9BBC6FC-0575-438F-B5BF-B891CFFBAFB2}"/>
    <dgm:cxn modelId="{B55CCDBE-149B-466D-ADD3-AD592224277D}" type="presOf" srcId="{C68E0BE4-10CB-4C68-A9A7-EF3670361544}" destId="{3A07F382-4951-41AE-A2CC-CE7CA3DC2FF0}" srcOrd="0" destOrd="0" presId="urn:microsoft.com/office/officeart/2005/8/layout/hList7"/>
    <dgm:cxn modelId="{CF2371C8-43C6-4F6D-88CB-416E491960C1}" type="presOf" srcId="{8F6E9378-E752-4029-80FB-F622722EF4F2}" destId="{9BCEFD01-0CED-4A39-B02A-941BBA9EF0E3}" srcOrd="0" destOrd="0" presId="urn:microsoft.com/office/officeart/2005/8/layout/hList7"/>
    <dgm:cxn modelId="{08796BD2-CE29-44A0-96EF-EEEEF5E77E9B}" type="presOf" srcId="{BB298614-F4A5-4449-B600-1404B00D930C}" destId="{BEDFC144-A7EB-4AE9-AF9F-1FB220BC4790}" srcOrd="1" destOrd="0" presId="urn:microsoft.com/office/officeart/2005/8/layout/hList7"/>
    <dgm:cxn modelId="{BAFDE9E0-8F37-4A1B-B214-A2D0A37D541A}" type="presOf" srcId="{E9BBC6FC-0575-438F-B5BF-B891CFFBAFB2}" destId="{F6D7CDD6-E7D0-47BE-938C-45BB1DDE3C75}" srcOrd="0" destOrd="0" presId="urn:microsoft.com/office/officeart/2005/8/layout/hList7"/>
    <dgm:cxn modelId="{450A6BE6-F071-406D-BA58-EE25977BF757}" type="presOf" srcId="{9D2CA138-C158-401B-8012-745A033147A0}" destId="{3F54C5A0-0FE2-4289-AC2C-1105DF2569FA}" srcOrd="0" destOrd="0" presId="urn:microsoft.com/office/officeart/2005/8/layout/hList7"/>
    <dgm:cxn modelId="{9BF54EF9-C4E4-4ADD-BE06-4ACCF185642A}" type="presOf" srcId="{A76AF199-5ED9-46C2-AD9D-CFB4AD68C1A9}" destId="{A4EAB559-4A65-42BC-A213-9611625FC2A0}" srcOrd="1" destOrd="0" presId="urn:microsoft.com/office/officeart/2005/8/layout/hList7"/>
    <dgm:cxn modelId="{FD89DAFB-34A7-47C6-BFFE-2DFA5C2BFEF8}" type="presOf" srcId="{47E53B67-85BD-4AB2-A95A-A91A96CEA386}" destId="{3F9F0460-A7D7-4A9C-A87F-105F8B177DB3}" srcOrd="0" destOrd="0" presId="urn:microsoft.com/office/officeart/2005/8/layout/hList7"/>
    <dgm:cxn modelId="{7ADD519F-561C-4651-81C5-D8A6C66A12E4}" type="presParOf" srcId="{777DC47B-3B72-480E-941D-EB3D77A7D273}" destId="{FF3CA199-730A-4C2B-9996-C19BC06E1B8F}" srcOrd="0" destOrd="0" presId="urn:microsoft.com/office/officeart/2005/8/layout/hList7"/>
    <dgm:cxn modelId="{BF8CAE6D-FF52-4266-B4B0-D7099B383D80}" type="presParOf" srcId="{777DC47B-3B72-480E-941D-EB3D77A7D273}" destId="{0EB8A6D1-3B43-483C-9C5E-150F3DE5527E}" srcOrd="1" destOrd="0" presId="urn:microsoft.com/office/officeart/2005/8/layout/hList7"/>
    <dgm:cxn modelId="{CA5DFF38-A32E-48AD-9D6D-E74C33811ADC}" type="presParOf" srcId="{0EB8A6D1-3B43-483C-9C5E-150F3DE5527E}" destId="{C51E67A2-02FD-4378-869F-BB4B292AE77C}" srcOrd="0" destOrd="0" presId="urn:microsoft.com/office/officeart/2005/8/layout/hList7"/>
    <dgm:cxn modelId="{F6035A27-1E26-4CA5-B1B0-B6B6EEA35AEB}" type="presParOf" srcId="{C51E67A2-02FD-4378-869F-BB4B292AE77C}" destId="{C05F5158-FFC8-4D0C-A5AA-3167DCD3AB81}" srcOrd="0" destOrd="0" presId="urn:microsoft.com/office/officeart/2005/8/layout/hList7"/>
    <dgm:cxn modelId="{FBC7D328-93E3-45DE-8B8E-516D7EE9F90D}" type="presParOf" srcId="{C51E67A2-02FD-4378-869F-BB4B292AE77C}" destId="{23BD7327-7006-41EC-AE89-DCA527A93B14}" srcOrd="1" destOrd="0" presId="urn:microsoft.com/office/officeart/2005/8/layout/hList7"/>
    <dgm:cxn modelId="{3E5AB7B7-4B0F-4A52-A44F-AEE74020B44C}" type="presParOf" srcId="{C51E67A2-02FD-4378-869F-BB4B292AE77C}" destId="{EDCF744B-25FC-4802-AF2F-B3791D586B06}" srcOrd="2" destOrd="0" presId="urn:microsoft.com/office/officeart/2005/8/layout/hList7"/>
    <dgm:cxn modelId="{BE48966F-FF57-4D97-B719-BBB054F8D2E7}" type="presParOf" srcId="{C51E67A2-02FD-4378-869F-BB4B292AE77C}" destId="{2E10219C-AD30-44E0-B8B4-1DBA0853D53A}" srcOrd="3" destOrd="0" presId="urn:microsoft.com/office/officeart/2005/8/layout/hList7"/>
    <dgm:cxn modelId="{215D33AD-DFCA-4781-8EE6-382EAB5DFE85}" type="presParOf" srcId="{0EB8A6D1-3B43-483C-9C5E-150F3DE5527E}" destId="{D3920E36-CC76-4065-A1B3-F3554247F785}" srcOrd="1" destOrd="0" presId="urn:microsoft.com/office/officeart/2005/8/layout/hList7"/>
    <dgm:cxn modelId="{CB4B3A08-1243-4AEF-A150-B9331263FB77}" type="presParOf" srcId="{0EB8A6D1-3B43-483C-9C5E-150F3DE5527E}" destId="{436AD5E7-0375-429A-815B-0106BFEF3085}" srcOrd="2" destOrd="0" presId="urn:microsoft.com/office/officeart/2005/8/layout/hList7"/>
    <dgm:cxn modelId="{3D723C07-492A-4C86-9EDF-441B905A8275}" type="presParOf" srcId="{436AD5E7-0375-429A-815B-0106BFEF3085}" destId="{3F9F0460-A7D7-4A9C-A87F-105F8B177DB3}" srcOrd="0" destOrd="0" presId="urn:microsoft.com/office/officeart/2005/8/layout/hList7"/>
    <dgm:cxn modelId="{E1ACAF70-4BDA-4B2A-84B1-2257A996CD72}" type="presParOf" srcId="{436AD5E7-0375-429A-815B-0106BFEF3085}" destId="{F04BFCCB-37E1-4A02-A831-EAF57B8D0C10}" srcOrd="1" destOrd="0" presId="urn:microsoft.com/office/officeart/2005/8/layout/hList7"/>
    <dgm:cxn modelId="{D06CE46F-CCC3-4C02-8469-5CB87DB02336}" type="presParOf" srcId="{436AD5E7-0375-429A-815B-0106BFEF3085}" destId="{C59E5F53-1C3A-496E-828E-88EC905BEA47}" srcOrd="2" destOrd="0" presId="urn:microsoft.com/office/officeart/2005/8/layout/hList7"/>
    <dgm:cxn modelId="{B4185A62-D7BB-46CB-A283-BE108FDA6523}" type="presParOf" srcId="{436AD5E7-0375-429A-815B-0106BFEF3085}" destId="{71C0371D-3D0B-45AF-81B5-A223CE651C41}" srcOrd="3" destOrd="0" presId="urn:microsoft.com/office/officeart/2005/8/layout/hList7"/>
    <dgm:cxn modelId="{73C4F456-9657-4686-B42E-B17B12F3D2F6}" type="presParOf" srcId="{0EB8A6D1-3B43-483C-9C5E-150F3DE5527E}" destId="{FFEE981E-1A4F-4ADF-8A3C-B64A1688C2FF}" srcOrd="3" destOrd="0" presId="urn:microsoft.com/office/officeart/2005/8/layout/hList7"/>
    <dgm:cxn modelId="{B0276944-2D92-4B07-AFDE-36E2FDD25F72}" type="presParOf" srcId="{0EB8A6D1-3B43-483C-9C5E-150F3DE5527E}" destId="{1199A2BF-6A70-427F-AAD6-29686EE7B1D9}" srcOrd="4" destOrd="0" presId="urn:microsoft.com/office/officeart/2005/8/layout/hList7"/>
    <dgm:cxn modelId="{877F29D1-BFD0-4D7F-827C-2DE0D052B11A}" type="presParOf" srcId="{1199A2BF-6A70-427F-AAD6-29686EE7B1D9}" destId="{8D0E18AA-5A59-4CD3-9A49-31AF3C825F5B}" srcOrd="0" destOrd="0" presId="urn:microsoft.com/office/officeart/2005/8/layout/hList7"/>
    <dgm:cxn modelId="{89EC681C-730B-4744-A393-FF2C79FF8DF6}" type="presParOf" srcId="{1199A2BF-6A70-427F-AAD6-29686EE7B1D9}" destId="{031B9D3E-81F6-4ABC-ADA8-8EB623097575}" srcOrd="1" destOrd="0" presId="urn:microsoft.com/office/officeart/2005/8/layout/hList7"/>
    <dgm:cxn modelId="{ADFEF45A-66BC-4C27-A9A0-13E6248F2D95}" type="presParOf" srcId="{1199A2BF-6A70-427F-AAD6-29686EE7B1D9}" destId="{92B6170B-40C4-43F9-8BE8-5B27E4FBE548}" srcOrd="2" destOrd="0" presId="urn:microsoft.com/office/officeart/2005/8/layout/hList7"/>
    <dgm:cxn modelId="{C9B89698-DC25-4099-ABF4-64BE226FD1E7}" type="presParOf" srcId="{1199A2BF-6A70-427F-AAD6-29686EE7B1D9}" destId="{9F8C6AAA-2E2F-472D-9163-F8232B96D5DF}" srcOrd="3" destOrd="0" presId="urn:microsoft.com/office/officeart/2005/8/layout/hList7"/>
    <dgm:cxn modelId="{C06520FC-5E75-4AEA-BB18-DE3E1BC4DCF8}" type="presParOf" srcId="{0EB8A6D1-3B43-483C-9C5E-150F3DE5527E}" destId="{013B8C77-D397-437B-AA05-205EB4DD2011}" srcOrd="5" destOrd="0" presId="urn:microsoft.com/office/officeart/2005/8/layout/hList7"/>
    <dgm:cxn modelId="{4F8F746D-F09B-402B-B3E6-BA3890792549}" type="presParOf" srcId="{0EB8A6D1-3B43-483C-9C5E-150F3DE5527E}" destId="{1E508BB5-236D-47E5-8B28-5D6EB81F27E8}" srcOrd="6" destOrd="0" presId="urn:microsoft.com/office/officeart/2005/8/layout/hList7"/>
    <dgm:cxn modelId="{05F47791-332F-4BCF-8820-1E46CCB68139}" type="presParOf" srcId="{1E508BB5-236D-47E5-8B28-5D6EB81F27E8}" destId="{504168D1-7F42-4A27-A67E-9DFA2E58D758}" srcOrd="0" destOrd="0" presId="urn:microsoft.com/office/officeart/2005/8/layout/hList7"/>
    <dgm:cxn modelId="{483B82F7-A914-44F5-8F4C-02CE5604AA78}" type="presParOf" srcId="{1E508BB5-236D-47E5-8B28-5D6EB81F27E8}" destId="{A4EAB559-4A65-42BC-A213-9611625FC2A0}" srcOrd="1" destOrd="0" presId="urn:microsoft.com/office/officeart/2005/8/layout/hList7"/>
    <dgm:cxn modelId="{AFA8DEB4-C96A-485A-9FE9-C567EA55309A}" type="presParOf" srcId="{1E508BB5-236D-47E5-8B28-5D6EB81F27E8}" destId="{1905E54D-E66F-43C7-80CD-422F8111A140}" srcOrd="2" destOrd="0" presId="urn:microsoft.com/office/officeart/2005/8/layout/hList7"/>
    <dgm:cxn modelId="{D603A5D1-C507-4CDD-B51C-F73FBCB15CEA}" type="presParOf" srcId="{1E508BB5-236D-47E5-8B28-5D6EB81F27E8}" destId="{703F174A-167C-4566-A253-DD025976CA37}" srcOrd="3" destOrd="0" presId="urn:microsoft.com/office/officeart/2005/8/layout/hList7"/>
    <dgm:cxn modelId="{71D9AC3E-5208-4C57-A852-61C995C4F45F}" type="presParOf" srcId="{0EB8A6D1-3B43-483C-9C5E-150F3DE5527E}" destId="{9BCEFD01-0CED-4A39-B02A-941BBA9EF0E3}" srcOrd="7" destOrd="0" presId="urn:microsoft.com/office/officeart/2005/8/layout/hList7"/>
    <dgm:cxn modelId="{EE318529-B1AA-4AC0-8E51-48904C882B64}" type="presParOf" srcId="{0EB8A6D1-3B43-483C-9C5E-150F3DE5527E}" destId="{1235F4C1-67A6-4A78-B315-C9A3A7CF1D9C}" srcOrd="8" destOrd="0" presId="urn:microsoft.com/office/officeart/2005/8/layout/hList7"/>
    <dgm:cxn modelId="{CFFCD3FC-1B65-4D83-B66C-71134BCF0AC9}" type="presParOf" srcId="{1235F4C1-67A6-4A78-B315-C9A3A7CF1D9C}" destId="{C99A0638-8148-4CF2-A9E1-E3A74909DC74}" srcOrd="0" destOrd="0" presId="urn:microsoft.com/office/officeart/2005/8/layout/hList7"/>
    <dgm:cxn modelId="{4811E280-F291-4E6C-B48D-2A3E3EE9BBA3}" type="presParOf" srcId="{1235F4C1-67A6-4A78-B315-C9A3A7CF1D9C}" destId="{3EF448C5-AA55-4C24-A813-6EA7A4274030}" srcOrd="1" destOrd="0" presId="urn:microsoft.com/office/officeart/2005/8/layout/hList7"/>
    <dgm:cxn modelId="{7BC63464-8D6D-4994-A606-708523BA4CE9}" type="presParOf" srcId="{1235F4C1-67A6-4A78-B315-C9A3A7CF1D9C}" destId="{C93EEAF6-467C-403D-B703-EDFEEE0ACF38}" srcOrd="2" destOrd="0" presId="urn:microsoft.com/office/officeart/2005/8/layout/hList7"/>
    <dgm:cxn modelId="{010178C0-348A-4C14-9EA3-A825CF305DBA}" type="presParOf" srcId="{1235F4C1-67A6-4A78-B315-C9A3A7CF1D9C}" destId="{971A4250-83BB-4713-827B-8D4BE10A382C}" srcOrd="3" destOrd="0" presId="urn:microsoft.com/office/officeart/2005/8/layout/hList7"/>
    <dgm:cxn modelId="{4C18179B-9E32-4AC5-AF7C-562CBAC6ECD9}" type="presParOf" srcId="{0EB8A6D1-3B43-483C-9C5E-150F3DE5527E}" destId="{F6D7CDD6-E7D0-47BE-938C-45BB1DDE3C75}" srcOrd="9" destOrd="0" presId="urn:microsoft.com/office/officeart/2005/8/layout/hList7"/>
    <dgm:cxn modelId="{40636578-AC45-479B-AAC7-905F41B41949}" type="presParOf" srcId="{0EB8A6D1-3B43-483C-9C5E-150F3DE5527E}" destId="{B8471CE0-0DA5-428A-A29F-0C4244890969}" srcOrd="10" destOrd="0" presId="urn:microsoft.com/office/officeart/2005/8/layout/hList7"/>
    <dgm:cxn modelId="{5E83ABB4-CB59-4E2A-8DAC-88D124099320}" type="presParOf" srcId="{B8471CE0-0DA5-428A-A29F-0C4244890969}" destId="{21DCD80E-E750-417B-81D2-0C3DFB5ED8B5}" srcOrd="0" destOrd="0" presId="urn:microsoft.com/office/officeart/2005/8/layout/hList7"/>
    <dgm:cxn modelId="{58A97CB8-FFF5-43E3-85D3-6B2BFF40477E}" type="presParOf" srcId="{B8471CE0-0DA5-428A-A29F-0C4244890969}" destId="{BEDFC144-A7EB-4AE9-AF9F-1FB220BC4790}" srcOrd="1" destOrd="0" presId="urn:microsoft.com/office/officeart/2005/8/layout/hList7"/>
    <dgm:cxn modelId="{DE2DD210-8AA9-4E7A-B249-EAC453426E6C}" type="presParOf" srcId="{B8471CE0-0DA5-428A-A29F-0C4244890969}" destId="{679CEC2A-B822-44B6-AE8B-CA6C05735723}" srcOrd="2" destOrd="0" presId="urn:microsoft.com/office/officeart/2005/8/layout/hList7"/>
    <dgm:cxn modelId="{327DD751-8D9A-4B02-9EB5-CD1B83BA4117}" type="presParOf" srcId="{B8471CE0-0DA5-428A-A29F-0C4244890969}" destId="{878326EB-8B38-40D4-9AA1-B5B0BDF065C1}" srcOrd="3" destOrd="0" presId="urn:microsoft.com/office/officeart/2005/8/layout/hList7"/>
    <dgm:cxn modelId="{96FE88D8-A8D7-4791-96DF-B0449AEA9608}" type="presParOf" srcId="{0EB8A6D1-3B43-483C-9C5E-150F3DE5527E}" destId="{3A07F382-4951-41AE-A2CC-CE7CA3DC2FF0}" srcOrd="11" destOrd="0" presId="urn:microsoft.com/office/officeart/2005/8/layout/hList7"/>
    <dgm:cxn modelId="{32F7F4D8-DD31-4828-9554-93CA7EFE8E1C}" type="presParOf" srcId="{0EB8A6D1-3B43-483C-9C5E-150F3DE5527E}" destId="{8690F4D4-8ABF-4F34-AC21-7A91D174889E}" srcOrd="12" destOrd="0" presId="urn:microsoft.com/office/officeart/2005/8/layout/hList7"/>
    <dgm:cxn modelId="{6BF75857-F4E0-41E9-8EA9-549A4799D74B}" type="presParOf" srcId="{8690F4D4-8ABF-4F34-AC21-7A91D174889E}" destId="{3F54C5A0-0FE2-4289-AC2C-1105DF2569FA}" srcOrd="0" destOrd="0" presId="urn:microsoft.com/office/officeart/2005/8/layout/hList7"/>
    <dgm:cxn modelId="{8680EC90-A5AE-4B0D-BF11-22BF956FA1F4}" type="presParOf" srcId="{8690F4D4-8ABF-4F34-AC21-7A91D174889E}" destId="{DC68907A-41AF-4868-8E8A-F70F202C4300}" srcOrd="1" destOrd="0" presId="urn:microsoft.com/office/officeart/2005/8/layout/hList7"/>
    <dgm:cxn modelId="{27BD3841-B6FF-457B-9F83-994D566780CD}" type="presParOf" srcId="{8690F4D4-8ABF-4F34-AC21-7A91D174889E}" destId="{A7FC77D9-4179-4075-9935-FD09EF9B213C}" srcOrd="2" destOrd="0" presId="urn:microsoft.com/office/officeart/2005/8/layout/hList7"/>
    <dgm:cxn modelId="{7339F3EB-BE95-443A-BD69-FC3BB87A5DA4}" type="presParOf" srcId="{8690F4D4-8ABF-4F34-AC21-7A91D174889E}" destId="{C95E459F-5EAF-489E-93C8-125B2103FFA0}" srcOrd="3" destOrd="0" presId="urn:microsoft.com/office/officeart/2005/8/layout/hList7"/>
    <dgm:cxn modelId="{55BE98AB-682B-4750-A8C9-208EB39374A5}" type="presParOf" srcId="{0EB8A6D1-3B43-483C-9C5E-150F3DE5527E}" destId="{587BB159-D725-44FD-9355-6B3C2FF4994B}" srcOrd="13" destOrd="0" presId="urn:microsoft.com/office/officeart/2005/8/layout/hList7"/>
    <dgm:cxn modelId="{320CE5C3-9A40-476F-904F-9745F150FCCA}" type="presParOf" srcId="{0EB8A6D1-3B43-483C-9C5E-150F3DE5527E}" destId="{13E84FE0-DF48-4A36-818F-12F353947586}" srcOrd="14" destOrd="0" presId="urn:microsoft.com/office/officeart/2005/8/layout/hList7"/>
    <dgm:cxn modelId="{33BB82C9-F8CE-4523-8F7E-0F2CA3CC9EAB}" type="presParOf" srcId="{13E84FE0-DF48-4A36-818F-12F353947586}" destId="{3872FE2E-14D0-463B-8683-BF08CF37C08D}" srcOrd="0" destOrd="0" presId="urn:microsoft.com/office/officeart/2005/8/layout/hList7"/>
    <dgm:cxn modelId="{74D3B88F-E893-4BCD-90EB-0E6936A8F082}" type="presParOf" srcId="{13E84FE0-DF48-4A36-818F-12F353947586}" destId="{E9F6FBB6-DCF9-449F-829B-2B88F97D1BE6}" srcOrd="1" destOrd="0" presId="urn:microsoft.com/office/officeart/2005/8/layout/hList7"/>
    <dgm:cxn modelId="{4CF98FB5-531A-45DC-A4D0-5293115C3161}" type="presParOf" srcId="{13E84FE0-DF48-4A36-818F-12F353947586}" destId="{C3F9EE21-4942-4CC0-AAB7-ED9B29369B01}" srcOrd="2" destOrd="0" presId="urn:microsoft.com/office/officeart/2005/8/layout/hList7"/>
    <dgm:cxn modelId="{397D37E4-EF14-475E-A843-4061E843A181}" type="presParOf" srcId="{13E84FE0-DF48-4A36-818F-12F353947586}" destId="{52A0C395-47FF-4B15-86CE-E5F616D7D0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27D493-C4CA-4A5E-A73E-36DD0FEEC779}" type="doc">
      <dgm:prSet loTypeId="urn:microsoft.com/office/officeart/2005/8/layout/hList7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7773EA4-833A-4EEA-A2F0-7E9F1E27539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3200" b="1" dirty="0">
            <a:solidFill>
              <a:schemeClr val="bg1"/>
            </a:solidFill>
          </a:endParaRP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с</a:t>
          </a: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оціальни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ми </a:t>
          </a: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послугами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за місцем проживання громадян, які не здатні до самообслуговування у </a:t>
          </a:r>
          <a:r>
            <a:rPr lang="uk-UA" sz="16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зв'язку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uk-UA" sz="16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похилим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6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віком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хворобою, </a:t>
          </a: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інвалідністю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– 691,4 тис. грн.</a:t>
          </a:r>
          <a:r>
            <a:rPr lang="uk-UA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987A345-3171-4979-A1E9-3B54A18C104E}" type="parTrans" cxnId="{6E072D19-EA12-4C00-88A7-1E6A0F882BCD}">
      <dgm:prSet/>
      <dgm:spPr/>
      <dgm:t>
        <a:bodyPr/>
        <a:lstStyle/>
        <a:p>
          <a:endParaRPr lang="uk-UA"/>
        </a:p>
      </dgm:t>
    </dgm:pt>
    <dgm:pt modelId="{D0194B5F-6DAC-48C5-A2BA-11EE26DDC97E}" type="sibTrans" cxnId="{6E072D19-EA12-4C00-88A7-1E6A0F882BCD}">
      <dgm:prSet/>
      <dgm:spPr/>
      <dgm:t>
        <a:bodyPr/>
        <a:lstStyle/>
        <a:p>
          <a:endParaRPr lang="uk-UA"/>
        </a:p>
      </dgm:t>
    </dgm:pt>
    <dgm:pt modelId="{47E53B67-85BD-4AB2-A95A-A91A96CEA38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реабілітаційних послуг особам з інвалідністю та дітям з інвалідністю – 994,4 тис.грн. </a:t>
          </a:r>
        </a:p>
      </dgm:t>
    </dgm:pt>
    <dgm:pt modelId="{D702A98C-DD23-46DE-9C15-6149F06D7A5A}" type="parTrans" cxnId="{F4D9793A-A156-41AE-A984-420292612298}">
      <dgm:prSet/>
      <dgm:spPr/>
      <dgm:t>
        <a:bodyPr/>
        <a:lstStyle/>
        <a:p>
          <a:endParaRPr lang="uk-UA"/>
        </a:p>
      </dgm:t>
    </dgm:pt>
    <dgm:pt modelId="{E751A4B1-E18A-4B2D-B7DB-1658308CE515}" type="sibTrans" cxnId="{F4D9793A-A156-41AE-A984-420292612298}">
      <dgm:prSet/>
      <dgm:spPr/>
      <dgm:t>
        <a:bodyPr/>
        <a:lstStyle/>
        <a:p>
          <a:endParaRPr lang="uk-UA"/>
        </a:p>
      </dgm:t>
    </dgm:pt>
    <dgm:pt modelId="{3AD199A1-E52D-4104-82B2-5A65EEC890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Утримання закладів, що надають соціальні послуги дітям, які опинились у складних життєвих обставинах, підтримка функціонування дитячих будинків сімейного типу та прийомних сімей – 649,0 тис.грн.</a:t>
          </a:r>
        </a:p>
      </dgm:t>
    </dgm:pt>
    <dgm:pt modelId="{8C013DF5-6CD9-4297-90C2-391C1DC7956E}" type="parTrans" cxnId="{758DF025-0E02-4515-AE4D-EF0F2C7491F0}">
      <dgm:prSet/>
      <dgm:spPr/>
      <dgm:t>
        <a:bodyPr/>
        <a:lstStyle/>
        <a:p>
          <a:endParaRPr lang="uk-UA"/>
        </a:p>
      </dgm:t>
    </dgm:pt>
    <dgm:pt modelId="{D03605C6-A881-47FA-A4E5-6A83E0273AE8}" type="sibTrans" cxnId="{758DF025-0E02-4515-AE4D-EF0F2C7491F0}">
      <dgm:prSet/>
      <dgm:spPr/>
      <dgm:t>
        <a:bodyPr/>
        <a:lstStyle/>
        <a:p>
          <a:endParaRPr lang="uk-UA"/>
        </a:p>
      </dgm:t>
    </dgm:pt>
    <dgm:pt modelId="{777DC47B-3B72-480E-941D-EB3D77A7D273}" type="pres">
      <dgm:prSet presAssocID="{A727D493-C4CA-4A5E-A73E-36DD0FEEC779}" presName="Name0" presStyleCnt="0">
        <dgm:presLayoutVars>
          <dgm:dir/>
          <dgm:resizeHandles val="exact"/>
        </dgm:presLayoutVars>
      </dgm:prSet>
      <dgm:spPr/>
    </dgm:pt>
    <dgm:pt modelId="{FF3CA199-730A-4C2B-9996-C19BC06E1B8F}" type="pres">
      <dgm:prSet presAssocID="{A727D493-C4CA-4A5E-A73E-36DD0FEEC779}" presName="fgShape" presStyleLbl="fgShp" presStyleIdx="0" presStyleCnt="1" custScaleX="73209" custLinFactNeighborX="-3158" custLinFactNeighborY="19301"/>
      <dgm:spPr/>
    </dgm:pt>
    <dgm:pt modelId="{0EB8A6D1-3B43-483C-9C5E-150F3DE5527E}" type="pres">
      <dgm:prSet presAssocID="{A727D493-C4CA-4A5E-A73E-36DD0FEEC779}" presName="linComp" presStyleCnt="0"/>
      <dgm:spPr/>
    </dgm:pt>
    <dgm:pt modelId="{C51E67A2-02FD-4378-869F-BB4B292AE77C}" type="pres">
      <dgm:prSet presAssocID="{97773EA4-833A-4EEA-A2F0-7E9F1E275393}" presName="compNode" presStyleCnt="0"/>
      <dgm:spPr/>
    </dgm:pt>
    <dgm:pt modelId="{C05F5158-FFC8-4D0C-A5AA-3167DCD3AB81}" type="pres">
      <dgm:prSet presAssocID="{97773EA4-833A-4EEA-A2F0-7E9F1E275393}" presName="bkgdShape" presStyleLbl="node1" presStyleIdx="0" presStyleCnt="3" custLinFactNeighborX="-1756" custLinFactNeighborY="1575"/>
      <dgm:spPr/>
    </dgm:pt>
    <dgm:pt modelId="{23BD7327-7006-41EC-AE89-DCA527A93B14}" type="pres">
      <dgm:prSet presAssocID="{97773EA4-833A-4EEA-A2F0-7E9F1E275393}" presName="nodeTx" presStyleLbl="node1" presStyleIdx="0" presStyleCnt="3">
        <dgm:presLayoutVars>
          <dgm:bulletEnabled val="1"/>
        </dgm:presLayoutVars>
      </dgm:prSet>
      <dgm:spPr/>
    </dgm:pt>
    <dgm:pt modelId="{EDCF744B-25FC-4802-AF2F-B3791D586B06}" type="pres">
      <dgm:prSet presAssocID="{97773EA4-833A-4EEA-A2F0-7E9F1E275393}" presName="invisiNode" presStyleLbl="node1" presStyleIdx="0" presStyleCnt="3"/>
      <dgm:spPr/>
    </dgm:pt>
    <dgm:pt modelId="{2E10219C-AD30-44E0-B8B4-1DBA0853D53A}" type="pres">
      <dgm:prSet presAssocID="{97773EA4-833A-4EEA-A2F0-7E9F1E275393}" presName="imagNode" presStyleLbl="fgImgPlace1" presStyleIdx="0" presStyleCnt="3" custScaleX="117957" custScaleY="118555" custLinFactNeighborX="1532" custLinFactNeighborY="49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D3920E36-CC76-4065-A1B3-F3554247F785}" type="pres">
      <dgm:prSet presAssocID="{D0194B5F-6DAC-48C5-A2BA-11EE26DDC97E}" presName="sibTrans" presStyleLbl="sibTrans2D1" presStyleIdx="0" presStyleCnt="0"/>
      <dgm:spPr/>
    </dgm:pt>
    <dgm:pt modelId="{436AD5E7-0375-429A-815B-0106BFEF3085}" type="pres">
      <dgm:prSet presAssocID="{47E53B67-85BD-4AB2-A95A-A91A96CEA386}" presName="compNode" presStyleCnt="0"/>
      <dgm:spPr/>
    </dgm:pt>
    <dgm:pt modelId="{3F9F0460-A7D7-4A9C-A87F-105F8B177DB3}" type="pres">
      <dgm:prSet presAssocID="{47E53B67-85BD-4AB2-A95A-A91A96CEA386}" presName="bkgdShape" presStyleLbl="node1" presStyleIdx="1" presStyleCnt="3" custLinFactNeighborX="-291"/>
      <dgm:spPr/>
    </dgm:pt>
    <dgm:pt modelId="{F04BFCCB-37E1-4A02-A831-EAF57B8D0C10}" type="pres">
      <dgm:prSet presAssocID="{47E53B67-85BD-4AB2-A95A-A91A96CEA386}" presName="nodeTx" presStyleLbl="node1" presStyleIdx="1" presStyleCnt="3">
        <dgm:presLayoutVars>
          <dgm:bulletEnabled val="1"/>
        </dgm:presLayoutVars>
      </dgm:prSet>
      <dgm:spPr/>
    </dgm:pt>
    <dgm:pt modelId="{C59E5F53-1C3A-496E-828E-88EC905BEA47}" type="pres">
      <dgm:prSet presAssocID="{47E53B67-85BD-4AB2-A95A-A91A96CEA386}" presName="invisiNode" presStyleLbl="node1" presStyleIdx="1" presStyleCnt="3"/>
      <dgm:spPr/>
    </dgm:pt>
    <dgm:pt modelId="{71C0371D-3D0B-45AF-81B5-A223CE651C41}" type="pres">
      <dgm:prSet presAssocID="{47E53B67-85BD-4AB2-A95A-A91A96CEA386}" presName="imagNode" presStyleLbl="fgImgPlace1" presStyleIdx="1" presStyleCnt="3" custScaleX="123594" custScaleY="120522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FFEE981E-1A4F-4ADF-8A3C-B64A1688C2FF}" type="pres">
      <dgm:prSet presAssocID="{E751A4B1-E18A-4B2D-B7DB-1658308CE515}" presName="sibTrans" presStyleLbl="sibTrans2D1" presStyleIdx="0" presStyleCnt="0"/>
      <dgm:spPr/>
    </dgm:pt>
    <dgm:pt modelId="{1199A2BF-6A70-427F-AAD6-29686EE7B1D9}" type="pres">
      <dgm:prSet presAssocID="{3AD199A1-E52D-4104-82B2-5A65EEC89092}" presName="compNode" presStyleCnt="0"/>
      <dgm:spPr/>
    </dgm:pt>
    <dgm:pt modelId="{8D0E18AA-5A59-4CD3-9A49-31AF3C825F5B}" type="pres">
      <dgm:prSet presAssocID="{3AD199A1-E52D-4104-82B2-5A65EEC89092}" presName="bkgdShape" presStyleLbl="node1" presStyleIdx="2" presStyleCnt="3" custLinFactNeighborX="7329" custLinFactNeighborY="8183"/>
      <dgm:spPr/>
    </dgm:pt>
    <dgm:pt modelId="{031B9D3E-81F6-4ABC-ADA8-8EB623097575}" type="pres">
      <dgm:prSet presAssocID="{3AD199A1-E52D-4104-82B2-5A65EEC89092}" presName="nodeTx" presStyleLbl="node1" presStyleIdx="2" presStyleCnt="3">
        <dgm:presLayoutVars>
          <dgm:bulletEnabled val="1"/>
        </dgm:presLayoutVars>
      </dgm:prSet>
      <dgm:spPr/>
    </dgm:pt>
    <dgm:pt modelId="{92B6170B-40C4-43F9-8BE8-5B27E4FBE548}" type="pres">
      <dgm:prSet presAssocID="{3AD199A1-E52D-4104-82B2-5A65EEC89092}" presName="invisiNode" presStyleLbl="node1" presStyleIdx="2" presStyleCnt="3"/>
      <dgm:spPr/>
    </dgm:pt>
    <dgm:pt modelId="{9F8C6AAA-2E2F-472D-9163-F8232B96D5DF}" type="pres">
      <dgm:prSet presAssocID="{3AD199A1-E52D-4104-82B2-5A65EEC89092}" presName="imagNode" presStyleLbl="fgImgPlace1" presStyleIdx="2" presStyleCnt="3" custScaleX="124200" custScaleY="119539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909CAD04-41A4-41D9-836E-F6591CD0C9ED}" type="presOf" srcId="{47E53B67-85BD-4AB2-A95A-A91A96CEA386}" destId="{F04BFCCB-37E1-4A02-A831-EAF57B8D0C10}" srcOrd="1" destOrd="0" presId="urn:microsoft.com/office/officeart/2005/8/layout/hList7"/>
    <dgm:cxn modelId="{6E072D19-EA12-4C00-88A7-1E6A0F882BCD}" srcId="{A727D493-C4CA-4A5E-A73E-36DD0FEEC779}" destId="{97773EA4-833A-4EEA-A2F0-7E9F1E275393}" srcOrd="0" destOrd="0" parTransId="{9987A345-3171-4979-A1E9-3B54A18C104E}" sibTransId="{D0194B5F-6DAC-48C5-A2BA-11EE26DDC97E}"/>
    <dgm:cxn modelId="{FFB34D25-6293-49D9-BD0F-1E0699399186}" type="presOf" srcId="{3AD199A1-E52D-4104-82B2-5A65EEC89092}" destId="{031B9D3E-81F6-4ABC-ADA8-8EB623097575}" srcOrd="1" destOrd="0" presId="urn:microsoft.com/office/officeart/2005/8/layout/hList7"/>
    <dgm:cxn modelId="{758DF025-0E02-4515-AE4D-EF0F2C7491F0}" srcId="{A727D493-C4CA-4A5E-A73E-36DD0FEEC779}" destId="{3AD199A1-E52D-4104-82B2-5A65EEC89092}" srcOrd="2" destOrd="0" parTransId="{8C013DF5-6CD9-4297-90C2-391C1DC7956E}" sibTransId="{D03605C6-A881-47FA-A4E5-6A83E0273AE8}"/>
    <dgm:cxn modelId="{F4D9793A-A156-41AE-A984-420292612298}" srcId="{A727D493-C4CA-4A5E-A73E-36DD0FEEC779}" destId="{47E53B67-85BD-4AB2-A95A-A91A96CEA386}" srcOrd="1" destOrd="0" parTransId="{D702A98C-DD23-46DE-9C15-6149F06D7A5A}" sibTransId="{E751A4B1-E18A-4B2D-B7DB-1658308CE515}"/>
    <dgm:cxn modelId="{D5B74264-F7FE-4279-984A-E5503EEF42D2}" type="presOf" srcId="{3AD199A1-E52D-4104-82B2-5A65EEC89092}" destId="{8D0E18AA-5A59-4CD3-9A49-31AF3C825F5B}" srcOrd="0" destOrd="0" presId="urn:microsoft.com/office/officeart/2005/8/layout/hList7"/>
    <dgm:cxn modelId="{B9AAC584-78A4-4D5E-BFD4-B0DE0B9F5C85}" type="presOf" srcId="{E751A4B1-E18A-4B2D-B7DB-1658308CE515}" destId="{FFEE981E-1A4F-4ADF-8A3C-B64A1688C2FF}" srcOrd="0" destOrd="0" presId="urn:microsoft.com/office/officeart/2005/8/layout/hList7"/>
    <dgm:cxn modelId="{626D888F-F484-4BCD-82DB-22D97CC3F5EE}" type="presOf" srcId="{97773EA4-833A-4EEA-A2F0-7E9F1E275393}" destId="{23BD7327-7006-41EC-AE89-DCA527A93B14}" srcOrd="1" destOrd="0" presId="urn:microsoft.com/office/officeart/2005/8/layout/hList7"/>
    <dgm:cxn modelId="{497EFAA2-F9F7-44B8-9305-2D2A8A9B7303}" type="presOf" srcId="{A727D493-C4CA-4A5E-A73E-36DD0FEEC779}" destId="{777DC47B-3B72-480E-941D-EB3D77A7D273}" srcOrd="0" destOrd="0" presId="urn:microsoft.com/office/officeart/2005/8/layout/hList7"/>
    <dgm:cxn modelId="{E71449A4-6B21-4E58-BBB7-72D09237AC2A}" type="presOf" srcId="{97773EA4-833A-4EEA-A2F0-7E9F1E275393}" destId="{C05F5158-FFC8-4D0C-A5AA-3167DCD3AB81}" srcOrd="0" destOrd="0" presId="urn:microsoft.com/office/officeart/2005/8/layout/hList7"/>
    <dgm:cxn modelId="{97C90AB6-A8CC-4D9A-BA68-7AA031E0A613}" type="presOf" srcId="{D0194B5F-6DAC-48C5-A2BA-11EE26DDC97E}" destId="{D3920E36-CC76-4065-A1B3-F3554247F785}" srcOrd="0" destOrd="0" presId="urn:microsoft.com/office/officeart/2005/8/layout/hList7"/>
    <dgm:cxn modelId="{FD89DAFB-34A7-47C6-BFFE-2DFA5C2BFEF8}" type="presOf" srcId="{47E53B67-85BD-4AB2-A95A-A91A96CEA386}" destId="{3F9F0460-A7D7-4A9C-A87F-105F8B177DB3}" srcOrd="0" destOrd="0" presId="urn:microsoft.com/office/officeart/2005/8/layout/hList7"/>
    <dgm:cxn modelId="{7ADD519F-561C-4651-81C5-D8A6C66A12E4}" type="presParOf" srcId="{777DC47B-3B72-480E-941D-EB3D77A7D273}" destId="{FF3CA199-730A-4C2B-9996-C19BC06E1B8F}" srcOrd="0" destOrd="0" presId="urn:microsoft.com/office/officeart/2005/8/layout/hList7"/>
    <dgm:cxn modelId="{BF8CAE6D-FF52-4266-B4B0-D7099B383D80}" type="presParOf" srcId="{777DC47B-3B72-480E-941D-EB3D77A7D273}" destId="{0EB8A6D1-3B43-483C-9C5E-150F3DE5527E}" srcOrd="1" destOrd="0" presId="urn:microsoft.com/office/officeart/2005/8/layout/hList7"/>
    <dgm:cxn modelId="{CA5DFF38-A32E-48AD-9D6D-E74C33811ADC}" type="presParOf" srcId="{0EB8A6D1-3B43-483C-9C5E-150F3DE5527E}" destId="{C51E67A2-02FD-4378-869F-BB4B292AE77C}" srcOrd="0" destOrd="0" presId="urn:microsoft.com/office/officeart/2005/8/layout/hList7"/>
    <dgm:cxn modelId="{F6035A27-1E26-4CA5-B1B0-B6B6EEA35AEB}" type="presParOf" srcId="{C51E67A2-02FD-4378-869F-BB4B292AE77C}" destId="{C05F5158-FFC8-4D0C-A5AA-3167DCD3AB81}" srcOrd="0" destOrd="0" presId="urn:microsoft.com/office/officeart/2005/8/layout/hList7"/>
    <dgm:cxn modelId="{FBC7D328-93E3-45DE-8B8E-516D7EE9F90D}" type="presParOf" srcId="{C51E67A2-02FD-4378-869F-BB4B292AE77C}" destId="{23BD7327-7006-41EC-AE89-DCA527A93B14}" srcOrd="1" destOrd="0" presId="urn:microsoft.com/office/officeart/2005/8/layout/hList7"/>
    <dgm:cxn modelId="{3E5AB7B7-4B0F-4A52-A44F-AEE74020B44C}" type="presParOf" srcId="{C51E67A2-02FD-4378-869F-BB4B292AE77C}" destId="{EDCF744B-25FC-4802-AF2F-B3791D586B06}" srcOrd="2" destOrd="0" presId="urn:microsoft.com/office/officeart/2005/8/layout/hList7"/>
    <dgm:cxn modelId="{BE48966F-FF57-4D97-B719-BBB054F8D2E7}" type="presParOf" srcId="{C51E67A2-02FD-4378-869F-BB4B292AE77C}" destId="{2E10219C-AD30-44E0-B8B4-1DBA0853D53A}" srcOrd="3" destOrd="0" presId="urn:microsoft.com/office/officeart/2005/8/layout/hList7"/>
    <dgm:cxn modelId="{215D33AD-DFCA-4781-8EE6-382EAB5DFE85}" type="presParOf" srcId="{0EB8A6D1-3B43-483C-9C5E-150F3DE5527E}" destId="{D3920E36-CC76-4065-A1B3-F3554247F785}" srcOrd="1" destOrd="0" presId="urn:microsoft.com/office/officeart/2005/8/layout/hList7"/>
    <dgm:cxn modelId="{CB4B3A08-1243-4AEF-A150-B9331263FB77}" type="presParOf" srcId="{0EB8A6D1-3B43-483C-9C5E-150F3DE5527E}" destId="{436AD5E7-0375-429A-815B-0106BFEF3085}" srcOrd="2" destOrd="0" presId="urn:microsoft.com/office/officeart/2005/8/layout/hList7"/>
    <dgm:cxn modelId="{3D723C07-492A-4C86-9EDF-441B905A8275}" type="presParOf" srcId="{436AD5E7-0375-429A-815B-0106BFEF3085}" destId="{3F9F0460-A7D7-4A9C-A87F-105F8B177DB3}" srcOrd="0" destOrd="0" presId="urn:microsoft.com/office/officeart/2005/8/layout/hList7"/>
    <dgm:cxn modelId="{E1ACAF70-4BDA-4B2A-84B1-2257A996CD72}" type="presParOf" srcId="{436AD5E7-0375-429A-815B-0106BFEF3085}" destId="{F04BFCCB-37E1-4A02-A831-EAF57B8D0C10}" srcOrd="1" destOrd="0" presId="urn:microsoft.com/office/officeart/2005/8/layout/hList7"/>
    <dgm:cxn modelId="{D06CE46F-CCC3-4C02-8469-5CB87DB02336}" type="presParOf" srcId="{436AD5E7-0375-429A-815B-0106BFEF3085}" destId="{C59E5F53-1C3A-496E-828E-88EC905BEA47}" srcOrd="2" destOrd="0" presId="urn:microsoft.com/office/officeart/2005/8/layout/hList7"/>
    <dgm:cxn modelId="{B4185A62-D7BB-46CB-A283-BE108FDA6523}" type="presParOf" srcId="{436AD5E7-0375-429A-815B-0106BFEF3085}" destId="{71C0371D-3D0B-45AF-81B5-A223CE651C41}" srcOrd="3" destOrd="0" presId="urn:microsoft.com/office/officeart/2005/8/layout/hList7"/>
    <dgm:cxn modelId="{73C4F456-9657-4686-B42E-B17B12F3D2F6}" type="presParOf" srcId="{0EB8A6D1-3B43-483C-9C5E-150F3DE5527E}" destId="{FFEE981E-1A4F-4ADF-8A3C-B64A1688C2FF}" srcOrd="3" destOrd="0" presId="urn:microsoft.com/office/officeart/2005/8/layout/hList7"/>
    <dgm:cxn modelId="{B0276944-2D92-4B07-AFDE-36E2FDD25F72}" type="presParOf" srcId="{0EB8A6D1-3B43-483C-9C5E-150F3DE5527E}" destId="{1199A2BF-6A70-427F-AAD6-29686EE7B1D9}" srcOrd="4" destOrd="0" presId="urn:microsoft.com/office/officeart/2005/8/layout/hList7"/>
    <dgm:cxn modelId="{877F29D1-BFD0-4D7F-827C-2DE0D052B11A}" type="presParOf" srcId="{1199A2BF-6A70-427F-AAD6-29686EE7B1D9}" destId="{8D0E18AA-5A59-4CD3-9A49-31AF3C825F5B}" srcOrd="0" destOrd="0" presId="urn:microsoft.com/office/officeart/2005/8/layout/hList7"/>
    <dgm:cxn modelId="{89EC681C-730B-4744-A393-FF2C79FF8DF6}" type="presParOf" srcId="{1199A2BF-6A70-427F-AAD6-29686EE7B1D9}" destId="{031B9D3E-81F6-4ABC-ADA8-8EB623097575}" srcOrd="1" destOrd="0" presId="urn:microsoft.com/office/officeart/2005/8/layout/hList7"/>
    <dgm:cxn modelId="{ADFEF45A-66BC-4C27-A9A0-13E6248F2D95}" type="presParOf" srcId="{1199A2BF-6A70-427F-AAD6-29686EE7B1D9}" destId="{92B6170B-40C4-43F9-8BE8-5B27E4FBE548}" srcOrd="2" destOrd="0" presId="urn:microsoft.com/office/officeart/2005/8/layout/hList7"/>
    <dgm:cxn modelId="{C9B89698-DC25-4099-ABF4-64BE226FD1E7}" type="presParOf" srcId="{1199A2BF-6A70-427F-AAD6-29686EE7B1D9}" destId="{9F8C6AAA-2E2F-472D-9163-F8232B96D5D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27D493-C4CA-4A5E-A73E-36DD0FEEC779}" type="doc">
      <dgm:prSet loTypeId="urn:microsoft.com/office/officeart/2005/8/layout/hList7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7E53B67-85BD-4AB2-A95A-A91A96CEA38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бібліотек – 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289,2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dirty="0">
            <a:solidFill>
              <a:schemeClr val="accent5">
                <a:lumMod val="75000"/>
              </a:schemeClr>
            </a:solidFill>
          </a:endParaRPr>
        </a:p>
      </dgm:t>
    </dgm:pt>
    <dgm:pt modelId="{D702A98C-DD23-46DE-9C15-6149F06D7A5A}" type="parTrans" cxnId="{F4D9793A-A156-41AE-A984-420292612298}">
      <dgm:prSet/>
      <dgm:spPr/>
      <dgm:t>
        <a:bodyPr/>
        <a:lstStyle/>
        <a:p>
          <a:endParaRPr lang="uk-UA"/>
        </a:p>
      </dgm:t>
    </dgm:pt>
    <dgm:pt modelId="{E751A4B1-E18A-4B2D-B7DB-1658308CE515}" type="sibTrans" cxnId="{F4D9793A-A156-41AE-A984-420292612298}">
      <dgm:prSet/>
      <dgm:spPr/>
      <dgm:t>
        <a:bodyPr/>
        <a:lstStyle/>
        <a:p>
          <a:endParaRPr lang="uk-UA"/>
        </a:p>
      </dgm:t>
    </dgm:pt>
    <dgm:pt modelId="{3AD199A1-E52D-4104-82B2-5A65EEC890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палаців 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будинків культури, клубів, центрів дозвілля та 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нших клубних закладів – 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200,0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dirty="0">
            <a:solidFill>
              <a:schemeClr val="accent3">
                <a:lumMod val="50000"/>
              </a:schemeClr>
            </a:solidFill>
          </a:endParaRPr>
        </a:p>
      </dgm:t>
    </dgm:pt>
    <dgm:pt modelId="{8C013DF5-6CD9-4297-90C2-391C1DC7956E}" type="parTrans" cxnId="{758DF025-0E02-4515-AE4D-EF0F2C7491F0}">
      <dgm:prSet/>
      <dgm:spPr/>
      <dgm:t>
        <a:bodyPr/>
        <a:lstStyle/>
        <a:p>
          <a:endParaRPr lang="uk-UA"/>
        </a:p>
      </dgm:t>
    </dgm:pt>
    <dgm:pt modelId="{D03605C6-A881-47FA-A4E5-6A83E0273AE8}" type="sibTrans" cxnId="{758DF025-0E02-4515-AE4D-EF0F2C7491F0}">
      <dgm:prSet/>
      <dgm:spPr/>
      <dgm:t>
        <a:bodyPr/>
        <a:lstStyle/>
        <a:p>
          <a:endParaRPr lang="uk-UA"/>
        </a:p>
      </dgm:t>
    </dgm:pt>
    <dgm:pt modelId="{A76AF199-5ED9-46C2-AD9D-CFB4AD68C1A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інших закладів в </a:t>
          </a:r>
          <a:r>
            <a:rPr lang="uk-UA" sz="14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галузі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uk-UA" sz="14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мистецтва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70,0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B3F63635-3A44-419F-9026-19A0C13826AB}" type="parTrans" cxnId="{6B66268A-53B4-49F3-AA67-354C90F6E82E}">
      <dgm:prSet/>
      <dgm:spPr/>
      <dgm:t>
        <a:bodyPr/>
        <a:lstStyle/>
        <a:p>
          <a:endParaRPr lang="uk-UA"/>
        </a:p>
      </dgm:t>
    </dgm:pt>
    <dgm:pt modelId="{8F6E9378-E752-4029-80FB-F622722EF4F2}" type="sibTrans" cxnId="{6B66268A-53B4-49F3-AA67-354C90F6E82E}">
      <dgm:prSet/>
      <dgm:spPr/>
      <dgm:t>
        <a:bodyPr/>
        <a:lstStyle/>
        <a:p>
          <a:endParaRPr lang="uk-UA"/>
        </a:p>
      </dgm:t>
    </dgm:pt>
    <dgm:pt modelId="{97773EA4-833A-4EEA-A2F0-7E9F1E27539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Фінансова підтримка театрів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197,7 </a:t>
          </a:r>
          <a:r>
            <a:rPr lang="uk-UA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r>
            <a:rPr lang="uk-UA" sz="1400" b="1" dirty="0">
              <a:solidFill>
                <a:schemeClr val="bg1"/>
              </a:solidFill>
            </a:rPr>
            <a:t> </a:t>
          </a:r>
        </a:p>
      </dgm:t>
    </dgm:pt>
    <dgm:pt modelId="{D0194B5F-6DAC-48C5-A2BA-11EE26DDC97E}" type="sibTrans" cxnId="{6E072D19-EA12-4C00-88A7-1E6A0F882BCD}">
      <dgm:prSet/>
      <dgm:spPr/>
      <dgm:t>
        <a:bodyPr/>
        <a:lstStyle/>
        <a:p>
          <a:endParaRPr lang="uk-UA"/>
        </a:p>
      </dgm:t>
    </dgm:pt>
    <dgm:pt modelId="{9987A345-3171-4979-A1E9-3B54A18C104E}" type="parTrans" cxnId="{6E072D19-EA12-4C00-88A7-1E6A0F882BCD}">
      <dgm:prSet/>
      <dgm:spPr/>
      <dgm:t>
        <a:bodyPr/>
        <a:lstStyle/>
        <a:p>
          <a:endParaRPr lang="uk-UA"/>
        </a:p>
      </dgm:t>
    </dgm:pt>
    <dgm:pt modelId="{777DC47B-3B72-480E-941D-EB3D77A7D273}" type="pres">
      <dgm:prSet presAssocID="{A727D493-C4CA-4A5E-A73E-36DD0FEEC779}" presName="Name0" presStyleCnt="0">
        <dgm:presLayoutVars>
          <dgm:dir/>
          <dgm:resizeHandles val="exact"/>
        </dgm:presLayoutVars>
      </dgm:prSet>
      <dgm:spPr/>
    </dgm:pt>
    <dgm:pt modelId="{FF3CA199-730A-4C2B-9996-C19BC06E1B8F}" type="pres">
      <dgm:prSet presAssocID="{A727D493-C4CA-4A5E-A73E-36DD0FEEC779}" presName="fgShape" presStyleLbl="fgShp" presStyleIdx="0" presStyleCnt="1" custLinFactNeighborX="145" custLinFactNeighborY="-9227"/>
      <dgm:spPr/>
    </dgm:pt>
    <dgm:pt modelId="{0EB8A6D1-3B43-483C-9C5E-150F3DE5527E}" type="pres">
      <dgm:prSet presAssocID="{A727D493-C4CA-4A5E-A73E-36DD0FEEC779}" presName="linComp" presStyleCnt="0"/>
      <dgm:spPr/>
    </dgm:pt>
    <dgm:pt modelId="{C51E67A2-02FD-4378-869F-BB4B292AE77C}" type="pres">
      <dgm:prSet presAssocID="{97773EA4-833A-4EEA-A2F0-7E9F1E275393}" presName="compNode" presStyleCnt="0"/>
      <dgm:spPr/>
    </dgm:pt>
    <dgm:pt modelId="{C05F5158-FFC8-4D0C-A5AA-3167DCD3AB81}" type="pres">
      <dgm:prSet presAssocID="{97773EA4-833A-4EEA-A2F0-7E9F1E275393}" presName="bkgdShape" presStyleLbl="node1" presStyleIdx="0" presStyleCnt="4" custLinFactNeighborY="-1040"/>
      <dgm:spPr/>
    </dgm:pt>
    <dgm:pt modelId="{23BD7327-7006-41EC-AE89-DCA527A93B14}" type="pres">
      <dgm:prSet presAssocID="{97773EA4-833A-4EEA-A2F0-7E9F1E275393}" presName="nodeTx" presStyleLbl="node1" presStyleIdx="0" presStyleCnt="4">
        <dgm:presLayoutVars>
          <dgm:bulletEnabled val="1"/>
        </dgm:presLayoutVars>
      </dgm:prSet>
      <dgm:spPr/>
    </dgm:pt>
    <dgm:pt modelId="{EDCF744B-25FC-4802-AF2F-B3791D586B06}" type="pres">
      <dgm:prSet presAssocID="{97773EA4-833A-4EEA-A2F0-7E9F1E275393}" presName="invisiNode" presStyleLbl="node1" presStyleIdx="0" presStyleCnt="4"/>
      <dgm:spPr/>
    </dgm:pt>
    <dgm:pt modelId="{2E10219C-AD30-44E0-B8B4-1DBA0853D53A}" type="pres">
      <dgm:prSet presAssocID="{97773EA4-833A-4EEA-A2F0-7E9F1E275393}" presName="imagNode" presStyleLbl="fgImgPlace1" presStyleIdx="0" presStyleCnt="4" custLinFactNeighborX="-2869" custLinFactNeighborY="2869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D3920E36-CC76-4065-A1B3-F3554247F785}" type="pres">
      <dgm:prSet presAssocID="{D0194B5F-6DAC-48C5-A2BA-11EE26DDC97E}" presName="sibTrans" presStyleLbl="sibTrans2D1" presStyleIdx="0" presStyleCnt="0"/>
      <dgm:spPr/>
    </dgm:pt>
    <dgm:pt modelId="{436AD5E7-0375-429A-815B-0106BFEF3085}" type="pres">
      <dgm:prSet presAssocID="{47E53B67-85BD-4AB2-A95A-A91A96CEA386}" presName="compNode" presStyleCnt="0"/>
      <dgm:spPr/>
    </dgm:pt>
    <dgm:pt modelId="{3F9F0460-A7D7-4A9C-A87F-105F8B177DB3}" type="pres">
      <dgm:prSet presAssocID="{47E53B67-85BD-4AB2-A95A-A91A96CEA386}" presName="bkgdShape" presStyleLbl="node1" presStyleIdx="1" presStyleCnt="4"/>
      <dgm:spPr/>
    </dgm:pt>
    <dgm:pt modelId="{F04BFCCB-37E1-4A02-A831-EAF57B8D0C10}" type="pres">
      <dgm:prSet presAssocID="{47E53B67-85BD-4AB2-A95A-A91A96CEA386}" presName="nodeTx" presStyleLbl="node1" presStyleIdx="1" presStyleCnt="4">
        <dgm:presLayoutVars>
          <dgm:bulletEnabled val="1"/>
        </dgm:presLayoutVars>
      </dgm:prSet>
      <dgm:spPr/>
    </dgm:pt>
    <dgm:pt modelId="{C59E5F53-1C3A-496E-828E-88EC905BEA47}" type="pres">
      <dgm:prSet presAssocID="{47E53B67-85BD-4AB2-A95A-A91A96CEA386}" presName="invisiNode" presStyleLbl="node1" presStyleIdx="1" presStyleCnt="4"/>
      <dgm:spPr/>
    </dgm:pt>
    <dgm:pt modelId="{71C0371D-3D0B-45AF-81B5-A223CE651C41}" type="pres">
      <dgm:prSet presAssocID="{47E53B67-85BD-4AB2-A95A-A91A96CEA386}" presName="imagNode" presStyleLbl="fgImgPlace1" presStyleIdx="1" presStyleCnt="4" custLinFactNeighborX="478" custLinFactNeighborY="1435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FFEE981E-1A4F-4ADF-8A3C-B64A1688C2FF}" type="pres">
      <dgm:prSet presAssocID="{E751A4B1-E18A-4B2D-B7DB-1658308CE515}" presName="sibTrans" presStyleLbl="sibTrans2D1" presStyleIdx="0" presStyleCnt="0"/>
      <dgm:spPr/>
    </dgm:pt>
    <dgm:pt modelId="{1199A2BF-6A70-427F-AAD6-29686EE7B1D9}" type="pres">
      <dgm:prSet presAssocID="{3AD199A1-E52D-4104-82B2-5A65EEC89092}" presName="compNode" presStyleCnt="0"/>
      <dgm:spPr/>
    </dgm:pt>
    <dgm:pt modelId="{8D0E18AA-5A59-4CD3-9A49-31AF3C825F5B}" type="pres">
      <dgm:prSet presAssocID="{3AD199A1-E52D-4104-82B2-5A65EEC89092}" presName="bkgdShape" presStyleLbl="node1" presStyleIdx="2" presStyleCnt="4"/>
      <dgm:spPr/>
    </dgm:pt>
    <dgm:pt modelId="{031B9D3E-81F6-4ABC-ADA8-8EB623097575}" type="pres">
      <dgm:prSet presAssocID="{3AD199A1-E52D-4104-82B2-5A65EEC89092}" presName="nodeTx" presStyleLbl="node1" presStyleIdx="2" presStyleCnt="4">
        <dgm:presLayoutVars>
          <dgm:bulletEnabled val="1"/>
        </dgm:presLayoutVars>
      </dgm:prSet>
      <dgm:spPr/>
    </dgm:pt>
    <dgm:pt modelId="{92B6170B-40C4-43F9-8BE8-5B27E4FBE548}" type="pres">
      <dgm:prSet presAssocID="{3AD199A1-E52D-4104-82B2-5A65EEC89092}" presName="invisiNode" presStyleLbl="node1" presStyleIdx="2" presStyleCnt="4"/>
      <dgm:spPr/>
    </dgm:pt>
    <dgm:pt modelId="{9F8C6AAA-2E2F-472D-9163-F8232B96D5DF}" type="pres">
      <dgm:prSet presAssocID="{3AD199A1-E52D-4104-82B2-5A65EEC89092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013B8C77-D397-437B-AA05-205EB4DD2011}" type="pres">
      <dgm:prSet presAssocID="{D03605C6-A881-47FA-A4E5-6A83E0273AE8}" presName="sibTrans" presStyleLbl="sibTrans2D1" presStyleIdx="0" presStyleCnt="0"/>
      <dgm:spPr/>
    </dgm:pt>
    <dgm:pt modelId="{1E508BB5-236D-47E5-8B28-5D6EB81F27E8}" type="pres">
      <dgm:prSet presAssocID="{A76AF199-5ED9-46C2-AD9D-CFB4AD68C1A9}" presName="compNode" presStyleCnt="0"/>
      <dgm:spPr/>
    </dgm:pt>
    <dgm:pt modelId="{504168D1-7F42-4A27-A67E-9DFA2E58D758}" type="pres">
      <dgm:prSet presAssocID="{A76AF199-5ED9-46C2-AD9D-CFB4AD68C1A9}" presName="bkgdShape" presStyleLbl="node1" presStyleIdx="3" presStyleCnt="4"/>
      <dgm:spPr/>
    </dgm:pt>
    <dgm:pt modelId="{A4EAB559-4A65-42BC-A213-9611625FC2A0}" type="pres">
      <dgm:prSet presAssocID="{A76AF199-5ED9-46C2-AD9D-CFB4AD68C1A9}" presName="nodeTx" presStyleLbl="node1" presStyleIdx="3" presStyleCnt="4">
        <dgm:presLayoutVars>
          <dgm:bulletEnabled val="1"/>
        </dgm:presLayoutVars>
      </dgm:prSet>
      <dgm:spPr/>
    </dgm:pt>
    <dgm:pt modelId="{1905E54D-E66F-43C7-80CD-422F8111A140}" type="pres">
      <dgm:prSet presAssocID="{A76AF199-5ED9-46C2-AD9D-CFB4AD68C1A9}" presName="invisiNode" presStyleLbl="node1" presStyleIdx="3" presStyleCnt="4"/>
      <dgm:spPr/>
    </dgm:pt>
    <dgm:pt modelId="{703F174A-167C-4566-A253-DD025976CA37}" type="pres">
      <dgm:prSet presAssocID="{A76AF199-5ED9-46C2-AD9D-CFB4AD68C1A9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</dgm:ptLst>
  <dgm:cxnLst>
    <dgm:cxn modelId="{909CAD04-41A4-41D9-836E-F6591CD0C9ED}" type="presOf" srcId="{47E53B67-85BD-4AB2-A95A-A91A96CEA386}" destId="{F04BFCCB-37E1-4A02-A831-EAF57B8D0C10}" srcOrd="1" destOrd="0" presId="urn:microsoft.com/office/officeart/2005/8/layout/hList7"/>
    <dgm:cxn modelId="{6E072D19-EA12-4C00-88A7-1E6A0F882BCD}" srcId="{A727D493-C4CA-4A5E-A73E-36DD0FEEC779}" destId="{97773EA4-833A-4EEA-A2F0-7E9F1E275393}" srcOrd="0" destOrd="0" parTransId="{9987A345-3171-4979-A1E9-3B54A18C104E}" sibTransId="{D0194B5F-6DAC-48C5-A2BA-11EE26DDC97E}"/>
    <dgm:cxn modelId="{FFB34D25-6293-49D9-BD0F-1E0699399186}" type="presOf" srcId="{3AD199A1-E52D-4104-82B2-5A65EEC89092}" destId="{031B9D3E-81F6-4ABC-ADA8-8EB623097575}" srcOrd="1" destOrd="0" presId="urn:microsoft.com/office/officeart/2005/8/layout/hList7"/>
    <dgm:cxn modelId="{758DF025-0E02-4515-AE4D-EF0F2C7491F0}" srcId="{A727D493-C4CA-4A5E-A73E-36DD0FEEC779}" destId="{3AD199A1-E52D-4104-82B2-5A65EEC89092}" srcOrd="2" destOrd="0" parTransId="{8C013DF5-6CD9-4297-90C2-391C1DC7956E}" sibTransId="{D03605C6-A881-47FA-A4E5-6A83E0273AE8}"/>
    <dgm:cxn modelId="{F4D9793A-A156-41AE-A984-420292612298}" srcId="{A727D493-C4CA-4A5E-A73E-36DD0FEEC779}" destId="{47E53B67-85BD-4AB2-A95A-A91A96CEA386}" srcOrd="1" destOrd="0" parTransId="{D702A98C-DD23-46DE-9C15-6149F06D7A5A}" sibTransId="{E751A4B1-E18A-4B2D-B7DB-1658308CE515}"/>
    <dgm:cxn modelId="{D5B74264-F7FE-4279-984A-E5503EEF42D2}" type="presOf" srcId="{3AD199A1-E52D-4104-82B2-5A65EEC89092}" destId="{8D0E18AA-5A59-4CD3-9A49-31AF3C825F5B}" srcOrd="0" destOrd="0" presId="urn:microsoft.com/office/officeart/2005/8/layout/hList7"/>
    <dgm:cxn modelId="{B9AAC584-78A4-4D5E-BFD4-B0DE0B9F5C85}" type="presOf" srcId="{E751A4B1-E18A-4B2D-B7DB-1658308CE515}" destId="{FFEE981E-1A4F-4ADF-8A3C-B64A1688C2FF}" srcOrd="0" destOrd="0" presId="urn:microsoft.com/office/officeart/2005/8/layout/hList7"/>
    <dgm:cxn modelId="{2C8F9C86-03B8-4526-806E-F3B9B6F7682B}" type="presOf" srcId="{A76AF199-5ED9-46C2-AD9D-CFB4AD68C1A9}" destId="{504168D1-7F42-4A27-A67E-9DFA2E58D758}" srcOrd="0" destOrd="0" presId="urn:microsoft.com/office/officeart/2005/8/layout/hList7"/>
    <dgm:cxn modelId="{6B66268A-53B4-49F3-AA67-354C90F6E82E}" srcId="{A727D493-C4CA-4A5E-A73E-36DD0FEEC779}" destId="{A76AF199-5ED9-46C2-AD9D-CFB4AD68C1A9}" srcOrd="3" destOrd="0" parTransId="{B3F63635-3A44-419F-9026-19A0C13826AB}" sibTransId="{8F6E9378-E752-4029-80FB-F622722EF4F2}"/>
    <dgm:cxn modelId="{A9D1E88E-35B4-404B-A96F-475D9B2F2070}" type="presOf" srcId="{D03605C6-A881-47FA-A4E5-6A83E0273AE8}" destId="{013B8C77-D397-437B-AA05-205EB4DD2011}" srcOrd="0" destOrd="0" presId="urn:microsoft.com/office/officeart/2005/8/layout/hList7"/>
    <dgm:cxn modelId="{626D888F-F484-4BCD-82DB-22D97CC3F5EE}" type="presOf" srcId="{97773EA4-833A-4EEA-A2F0-7E9F1E275393}" destId="{23BD7327-7006-41EC-AE89-DCA527A93B14}" srcOrd="1" destOrd="0" presId="urn:microsoft.com/office/officeart/2005/8/layout/hList7"/>
    <dgm:cxn modelId="{497EFAA2-F9F7-44B8-9305-2D2A8A9B7303}" type="presOf" srcId="{A727D493-C4CA-4A5E-A73E-36DD0FEEC779}" destId="{777DC47B-3B72-480E-941D-EB3D77A7D273}" srcOrd="0" destOrd="0" presId="urn:microsoft.com/office/officeart/2005/8/layout/hList7"/>
    <dgm:cxn modelId="{E71449A4-6B21-4E58-BBB7-72D09237AC2A}" type="presOf" srcId="{97773EA4-833A-4EEA-A2F0-7E9F1E275393}" destId="{C05F5158-FFC8-4D0C-A5AA-3167DCD3AB81}" srcOrd="0" destOrd="0" presId="urn:microsoft.com/office/officeart/2005/8/layout/hList7"/>
    <dgm:cxn modelId="{97C90AB6-A8CC-4D9A-BA68-7AA031E0A613}" type="presOf" srcId="{D0194B5F-6DAC-48C5-A2BA-11EE26DDC97E}" destId="{D3920E36-CC76-4065-A1B3-F3554247F785}" srcOrd="0" destOrd="0" presId="urn:microsoft.com/office/officeart/2005/8/layout/hList7"/>
    <dgm:cxn modelId="{9BF54EF9-C4E4-4ADD-BE06-4ACCF185642A}" type="presOf" srcId="{A76AF199-5ED9-46C2-AD9D-CFB4AD68C1A9}" destId="{A4EAB559-4A65-42BC-A213-9611625FC2A0}" srcOrd="1" destOrd="0" presId="urn:microsoft.com/office/officeart/2005/8/layout/hList7"/>
    <dgm:cxn modelId="{FD89DAFB-34A7-47C6-BFFE-2DFA5C2BFEF8}" type="presOf" srcId="{47E53B67-85BD-4AB2-A95A-A91A96CEA386}" destId="{3F9F0460-A7D7-4A9C-A87F-105F8B177DB3}" srcOrd="0" destOrd="0" presId="urn:microsoft.com/office/officeart/2005/8/layout/hList7"/>
    <dgm:cxn modelId="{7ADD519F-561C-4651-81C5-D8A6C66A12E4}" type="presParOf" srcId="{777DC47B-3B72-480E-941D-EB3D77A7D273}" destId="{FF3CA199-730A-4C2B-9996-C19BC06E1B8F}" srcOrd="0" destOrd="0" presId="urn:microsoft.com/office/officeart/2005/8/layout/hList7"/>
    <dgm:cxn modelId="{BF8CAE6D-FF52-4266-B4B0-D7099B383D80}" type="presParOf" srcId="{777DC47B-3B72-480E-941D-EB3D77A7D273}" destId="{0EB8A6D1-3B43-483C-9C5E-150F3DE5527E}" srcOrd="1" destOrd="0" presId="urn:microsoft.com/office/officeart/2005/8/layout/hList7"/>
    <dgm:cxn modelId="{CA5DFF38-A32E-48AD-9D6D-E74C33811ADC}" type="presParOf" srcId="{0EB8A6D1-3B43-483C-9C5E-150F3DE5527E}" destId="{C51E67A2-02FD-4378-869F-BB4B292AE77C}" srcOrd="0" destOrd="0" presId="urn:microsoft.com/office/officeart/2005/8/layout/hList7"/>
    <dgm:cxn modelId="{F6035A27-1E26-4CA5-B1B0-B6B6EEA35AEB}" type="presParOf" srcId="{C51E67A2-02FD-4378-869F-BB4B292AE77C}" destId="{C05F5158-FFC8-4D0C-A5AA-3167DCD3AB81}" srcOrd="0" destOrd="0" presId="urn:microsoft.com/office/officeart/2005/8/layout/hList7"/>
    <dgm:cxn modelId="{FBC7D328-93E3-45DE-8B8E-516D7EE9F90D}" type="presParOf" srcId="{C51E67A2-02FD-4378-869F-BB4B292AE77C}" destId="{23BD7327-7006-41EC-AE89-DCA527A93B14}" srcOrd="1" destOrd="0" presId="urn:microsoft.com/office/officeart/2005/8/layout/hList7"/>
    <dgm:cxn modelId="{3E5AB7B7-4B0F-4A52-A44F-AEE74020B44C}" type="presParOf" srcId="{C51E67A2-02FD-4378-869F-BB4B292AE77C}" destId="{EDCF744B-25FC-4802-AF2F-B3791D586B06}" srcOrd="2" destOrd="0" presId="urn:microsoft.com/office/officeart/2005/8/layout/hList7"/>
    <dgm:cxn modelId="{BE48966F-FF57-4D97-B719-BBB054F8D2E7}" type="presParOf" srcId="{C51E67A2-02FD-4378-869F-BB4B292AE77C}" destId="{2E10219C-AD30-44E0-B8B4-1DBA0853D53A}" srcOrd="3" destOrd="0" presId="urn:microsoft.com/office/officeart/2005/8/layout/hList7"/>
    <dgm:cxn modelId="{215D33AD-DFCA-4781-8EE6-382EAB5DFE85}" type="presParOf" srcId="{0EB8A6D1-3B43-483C-9C5E-150F3DE5527E}" destId="{D3920E36-CC76-4065-A1B3-F3554247F785}" srcOrd="1" destOrd="0" presId="urn:microsoft.com/office/officeart/2005/8/layout/hList7"/>
    <dgm:cxn modelId="{CB4B3A08-1243-4AEF-A150-B9331263FB77}" type="presParOf" srcId="{0EB8A6D1-3B43-483C-9C5E-150F3DE5527E}" destId="{436AD5E7-0375-429A-815B-0106BFEF3085}" srcOrd="2" destOrd="0" presId="urn:microsoft.com/office/officeart/2005/8/layout/hList7"/>
    <dgm:cxn modelId="{3D723C07-492A-4C86-9EDF-441B905A8275}" type="presParOf" srcId="{436AD5E7-0375-429A-815B-0106BFEF3085}" destId="{3F9F0460-A7D7-4A9C-A87F-105F8B177DB3}" srcOrd="0" destOrd="0" presId="urn:microsoft.com/office/officeart/2005/8/layout/hList7"/>
    <dgm:cxn modelId="{E1ACAF70-4BDA-4B2A-84B1-2257A996CD72}" type="presParOf" srcId="{436AD5E7-0375-429A-815B-0106BFEF3085}" destId="{F04BFCCB-37E1-4A02-A831-EAF57B8D0C10}" srcOrd="1" destOrd="0" presId="urn:microsoft.com/office/officeart/2005/8/layout/hList7"/>
    <dgm:cxn modelId="{D06CE46F-CCC3-4C02-8469-5CB87DB02336}" type="presParOf" srcId="{436AD5E7-0375-429A-815B-0106BFEF3085}" destId="{C59E5F53-1C3A-496E-828E-88EC905BEA47}" srcOrd="2" destOrd="0" presId="urn:microsoft.com/office/officeart/2005/8/layout/hList7"/>
    <dgm:cxn modelId="{B4185A62-D7BB-46CB-A283-BE108FDA6523}" type="presParOf" srcId="{436AD5E7-0375-429A-815B-0106BFEF3085}" destId="{71C0371D-3D0B-45AF-81B5-A223CE651C41}" srcOrd="3" destOrd="0" presId="urn:microsoft.com/office/officeart/2005/8/layout/hList7"/>
    <dgm:cxn modelId="{73C4F456-9657-4686-B42E-B17B12F3D2F6}" type="presParOf" srcId="{0EB8A6D1-3B43-483C-9C5E-150F3DE5527E}" destId="{FFEE981E-1A4F-4ADF-8A3C-B64A1688C2FF}" srcOrd="3" destOrd="0" presId="urn:microsoft.com/office/officeart/2005/8/layout/hList7"/>
    <dgm:cxn modelId="{B0276944-2D92-4B07-AFDE-36E2FDD25F72}" type="presParOf" srcId="{0EB8A6D1-3B43-483C-9C5E-150F3DE5527E}" destId="{1199A2BF-6A70-427F-AAD6-29686EE7B1D9}" srcOrd="4" destOrd="0" presId="urn:microsoft.com/office/officeart/2005/8/layout/hList7"/>
    <dgm:cxn modelId="{877F29D1-BFD0-4D7F-827C-2DE0D052B11A}" type="presParOf" srcId="{1199A2BF-6A70-427F-AAD6-29686EE7B1D9}" destId="{8D0E18AA-5A59-4CD3-9A49-31AF3C825F5B}" srcOrd="0" destOrd="0" presId="urn:microsoft.com/office/officeart/2005/8/layout/hList7"/>
    <dgm:cxn modelId="{89EC681C-730B-4744-A393-FF2C79FF8DF6}" type="presParOf" srcId="{1199A2BF-6A70-427F-AAD6-29686EE7B1D9}" destId="{031B9D3E-81F6-4ABC-ADA8-8EB623097575}" srcOrd="1" destOrd="0" presId="urn:microsoft.com/office/officeart/2005/8/layout/hList7"/>
    <dgm:cxn modelId="{ADFEF45A-66BC-4C27-A9A0-13E6248F2D95}" type="presParOf" srcId="{1199A2BF-6A70-427F-AAD6-29686EE7B1D9}" destId="{92B6170B-40C4-43F9-8BE8-5B27E4FBE548}" srcOrd="2" destOrd="0" presId="urn:microsoft.com/office/officeart/2005/8/layout/hList7"/>
    <dgm:cxn modelId="{C9B89698-DC25-4099-ABF4-64BE226FD1E7}" type="presParOf" srcId="{1199A2BF-6A70-427F-AAD6-29686EE7B1D9}" destId="{9F8C6AAA-2E2F-472D-9163-F8232B96D5DF}" srcOrd="3" destOrd="0" presId="urn:microsoft.com/office/officeart/2005/8/layout/hList7"/>
    <dgm:cxn modelId="{C06520FC-5E75-4AEA-BB18-DE3E1BC4DCF8}" type="presParOf" srcId="{0EB8A6D1-3B43-483C-9C5E-150F3DE5527E}" destId="{013B8C77-D397-437B-AA05-205EB4DD2011}" srcOrd="5" destOrd="0" presId="urn:microsoft.com/office/officeart/2005/8/layout/hList7"/>
    <dgm:cxn modelId="{4F8F746D-F09B-402B-B3E6-BA3890792549}" type="presParOf" srcId="{0EB8A6D1-3B43-483C-9C5E-150F3DE5527E}" destId="{1E508BB5-236D-47E5-8B28-5D6EB81F27E8}" srcOrd="6" destOrd="0" presId="urn:microsoft.com/office/officeart/2005/8/layout/hList7"/>
    <dgm:cxn modelId="{05F47791-332F-4BCF-8820-1E46CCB68139}" type="presParOf" srcId="{1E508BB5-236D-47E5-8B28-5D6EB81F27E8}" destId="{504168D1-7F42-4A27-A67E-9DFA2E58D758}" srcOrd="0" destOrd="0" presId="urn:microsoft.com/office/officeart/2005/8/layout/hList7"/>
    <dgm:cxn modelId="{483B82F7-A914-44F5-8F4C-02CE5604AA78}" type="presParOf" srcId="{1E508BB5-236D-47E5-8B28-5D6EB81F27E8}" destId="{A4EAB559-4A65-42BC-A213-9611625FC2A0}" srcOrd="1" destOrd="0" presId="urn:microsoft.com/office/officeart/2005/8/layout/hList7"/>
    <dgm:cxn modelId="{AFA8DEB4-C96A-485A-9FE9-C567EA55309A}" type="presParOf" srcId="{1E508BB5-236D-47E5-8B28-5D6EB81F27E8}" destId="{1905E54D-E66F-43C7-80CD-422F8111A140}" srcOrd="2" destOrd="0" presId="urn:microsoft.com/office/officeart/2005/8/layout/hList7"/>
    <dgm:cxn modelId="{D603A5D1-C507-4CDD-B51C-F73FBCB15CEA}" type="presParOf" srcId="{1E508BB5-236D-47E5-8B28-5D6EB81F27E8}" destId="{703F174A-167C-4566-A253-DD025976CA3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F5158-FFC8-4D0C-A5AA-3167DCD3AB81}">
      <dsp:nvSpPr>
        <dsp:cNvPr id="0" name=""/>
        <dsp:cNvSpPr/>
      </dsp:nvSpPr>
      <dsp:spPr>
        <a:xfrm>
          <a:off x="67549" y="0"/>
          <a:ext cx="1337720" cy="5771625"/>
        </a:xfrm>
        <a:prstGeom prst="roundRect">
          <a:avLst>
            <a:gd name="adj" fmla="val 10000"/>
          </a:avLst>
        </a:prstGeom>
        <a:solidFill>
          <a:schemeClr val="accent4">
            <a:tint val="69000"/>
            <a:satMod val="105000"/>
            <a:lumMod val="110000"/>
          </a:schemeClr>
        </a:solidFill>
        <a:ln w="9525" cap="flat" cmpd="sng" algn="ctr">
          <a:solidFill>
            <a:schemeClr val="accent4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дошкільної освіти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25629,0 тис. грн.</a:t>
          </a:r>
          <a:r>
            <a:rPr lang="uk-UA" sz="1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1200" b="1" kern="1200" dirty="0">
            <a:solidFill>
              <a:schemeClr val="accen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49" y="2308650"/>
        <a:ext cx="1337720" cy="2308650"/>
      </dsp:txXfrm>
    </dsp:sp>
    <dsp:sp modelId="{2E10219C-AD30-44E0-B8B4-1DBA0853D53A}">
      <dsp:nvSpPr>
        <dsp:cNvPr id="0" name=""/>
        <dsp:cNvSpPr/>
      </dsp:nvSpPr>
      <dsp:spPr>
        <a:xfrm>
          <a:off x="41779" y="346297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F0460-A7D7-4A9C-A87F-105F8B177DB3}">
      <dsp:nvSpPr>
        <dsp:cNvPr id="0" name=""/>
        <dsp:cNvSpPr/>
      </dsp:nvSpPr>
      <dsp:spPr>
        <a:xfrm>
          <a:off x="1460467" y="0"/>
          <a:ext cx="1462565" cy="5771625"/>
        </a:xfrm>
        <a:prstGeom prst="roundRect">
          <a:avLst>
            <a:gd name="adj" fmla="val 10000"/>
          </a:avLst>
        </a:prstGeom>
        <a:solidFill>
          <a:schemeClr val="accent5">
            <a:tint val="69000"/>
            <a:satMod val="105000"/>
            <a:lumMod val="110000"/>
          </a:schemeClr>
        </a:solidFill>
        <a:ln w="9525" cap="flat" cmpd="sng" algn="ctr">
          <a:solidFill>
            <a:schemeClr val="accent5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загальної середньої освіти закладами загальної середньої освіти (у тому числі з дошкільними підрозділами (відділеннями, групами))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55462,4 тис. грн</a:t>
          </a: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460467" y="2308650"/>
        <a:ext cx="1462565" cy="2308650"/>
      </dsp:txXfrm>
    </dsp:sp>
    <dsp:sp modelId="{71C0371D-3D0B-45AF-81B5-A223CE651C41}">
      <dsp:nvSpPr>
        <dsp:cNvPr id="0" name=""/>
        <dsp:cNvSpPr/>
      </dsp:nvSpPr>
      <dsp:spPr>
        <a:xfrm>
          <a:off x="1504344" y="346297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0E18AA-5A59-4CD3-9A49-31AF3C825F5B}">
      <dsp:nvSpPr>
        <dsp:cNvPr id="0" name=""/>
        <dsp:cNvSpPr/>
      </dsp:nvSpPr>
      <dsp:spPr>
        <a:xfrm>
          <a:off x="2966910" y="0"/>
          <a:ext cx="1462565" cy="5771625"/>
        </a:xfrm>
        <a:prstGeom prst="roundRect">
          <a:avLst>
            <a:gd name="adj" fmla="val 10000"/>
          </a:avLst>
        </a:prstGeom>
        <a:solidFill>
          <a:schemeClr val="accent3">
            <a:tint val="69000"/>
            <a:satMod val="105000"/>
            <a:lumMod val="110000"/>
          </a:schemeClr>
        </a:solidFill>
        <a:ln w="9525" cap="flat" cmpd="sng" algn="ctr">
          <a:solidFill>
            <a:schemeClr val="accent3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загальної середньої освіти спеціальними закладами загальної середньої освіти для дітей, які потребують корекції фізичного та/або розумового розвитку –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709,2 тис. грн.</a:t>
          </a:r>
          <a:endParaRPr lang="uk-UA" sz="1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966910" y="2308650"/>
        <a:ext cx="1462565" cy="2308650"/>
      </dsp:txXfrm>
    </dsp:sp>
    <dsp:sp modelId="{9F8C6AAA-2E2F-472D-9163-F8232B96D5DF}">
      <dsp:nvSpPr>
        <dsp:cNvPr id="0" name=""/>
        <dsp:cNvSpPr/>
      </dsp:nvSpPr>
      <dsp:spPr>
        <a:xfrm>
          <a:off x="3010787" y="379854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74000" r="-74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4168D1-7F42-4A27-A67E-9DFA2E58D758}">
      <dsp:nvSpPr>
        <dsp:cNvPr id="0" name=""/>
        <dsp:cNvSpPr/>
      </dsp:nvSpPr>
      <dsp:spPr>
        <a:xfrm>
          <a:off x="4473352" y="0"/>
          <a:ext cx="1462565" cy="5771625"/>
        </a:xfrm>
        <a:prstGeom prst="roundRect">
          <a:avLst>
            <a:gd name="adj" fmla="val 10000"/>
          </a:avLst>
        </a:prstGeom>
        <a:solidFill>
          <a:schemeClr val="accent1">
            <a:tint val="69000"/>
            <a:satMod val="105000"/>
            <a:lumMod val="110000"/>
          </a:schemeClr>
        </a:solidFill>
        <a:ln w="9525" cap="flat" cmpd="sng" algn="ctr">
          <a:solidFill>
            <a:schemeClr val="accent1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позашкільної освіти закладами позашкільної освіти, заходи із позашкільної роботи з дітьми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4728,1 тис. грн.</a:t>
          </a:r>
          <a:endParaRPr lang="uk-UA" sz="12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473352" y="2308650"/>
        <a:ext cx="1462565" cy="2308650"/>
      </dsp:txXfrm>
    </dsp:sp>
    <dsp:sp modelId="{703F174A-167C-4566-A253-DD025976CA37}">
      <dsp:nvSpPr>
        <dsp:cNvPr id="0" name=""/>
        <dsp:cNvSpPr/>
      </dsp:nvSpPr>
      <dsp:spPr>
        <a:xfrm>
          <a:off x="4551916" y="371455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9A0638-8148-4CF2-A9E1-E3A74909DC74}">
      <dsp:nvSpPr>
        <dsp:cNvPr id="0" name=""/>
        <dsp:cNvSpPr/>
      </dsp:nvSpPr>
      <dsp:spPr>
        <a:xfrm>
          <a:off x="5979795" y="0"/>
          <a:ext cx="1462565" cy="5771625"/>
        </a:xfrm>
        <a:prstGeom prst="roundRect">
          <a:avLst>
            <a:gd name="adj" fmla="val 10000"/>
          </a:avLst>
        </a:prstGeom>
        <a:solidFill>
          <a:schemeClr val="accent6">
            <a:tint val="69000"/>
            <a:satMod val="105000"/>
            <a:lumMod val="110000"/>
          </a:schemeClr>
        </a:solidFill>
        <a:ln w="9525" cap="flat" cmpd="sng" algn="ctr">
          <a:solidFill>
            <a:schemeClr val="accent6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спеціальної освіти мистецькими школами</a:t>
          </a: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994,2 тис. грн.</a:t>
          </a:r>
          <a:endParaRPr lang="uk-UA" sz="12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979795" y="2308650"/>
        <a:ext cx="1462565" cy="2308650"/>
      </dsp:txXfrm>
    </dsp:sp>
    <dsp:sp modelId="{971A4250-83BB-4713-827B-8D4BE10A382C}">
      <dsp:nvSpPr>
        <dsp:cNvPr id="0" name=""/>
        <dsp:cNvSpPr/>
      </dsp:nvSpPr>
      <dsp:spPr>
        <a:xfrm>
          <a:off x="6023671" y="346297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0000" r="-2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DCD80E-E750-417B-81D2-0C3DFB5ED8B5}">
      <dsp:nvSpPr>
        <dsp:cNvPr id="0" name=""/>
        <dsp:cNvSpPr/>
      </dsp:nvSpPr>
      <dsp:spPr>
        <a:xfrm>
          <a:off x="7448181" y="0"/>
          <a:ext cx="1462565" cy="5771625"/>
        </a:xfrm>
        <a:prstGeom prst="roundRect">
          <a:avLst>
            <a:gd name="adj" fmla="val 10000"/>
          </a:avLst>
        </a:prstGeom>
        <a:solidFill>
          <a:schemeClr val="accent2">
            <a:tint val="69000"/>
            <a:satMod val="105000"/>
            <a:lumMod val="11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Методичне забезпечення діяльності закладів освіти</a:t>
          </a: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 499,5 тис. грн.</a:t>
          </a:r>
          <a:endParaRPr lang="uk-UA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7448181" y="2308650"/>
        <a:ext cx="1462565" cy="2308650"/>
      </dsp:txXfrm>
    </dsp:sp>
    <dsp:sp modelId="{878326EB-8B38-40D4-9AA1-B5B0BDF065C1}">
      <dsp:nvSpPr>
        <dsp:cNvPr id="0" name=""/>
        <dsp:cNvSpPr/>
      </dsp:nvSpPr>
      <dsp:spPr>
        <a:xfrm>
          <a:off x="7538500" y="354677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55000" r="-5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54C5A0-0FE2-4289-AC2C-1105DF2569FA}">
      <dsp:nvSpPr>
        <dsp:cNvPr id="0" name=""/>
        <dsp:cNvSpPr/>
      </dsp:nvSpPr>
      <dsp:spPr>
        <a:xfrm>
          <a:off x="8992679" y="0"/>
          <a:ext cx="1462565" cy="577162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інших закладів у сфері освіти</a:t>
          </a: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800,0 тис. грн.</a:t>
          </a:r>
          <a:endParaRPr lang="uk-UA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8992679" y="2308650"/>
        <a:ext cx="1462565" cy="2308650"/>
      </dsp:txXfrm>
    </dsp:sp>
    <dsp:sp modelId="{C95E459F-5EAF-489E-93C8-125B2103FFA0}">
      <dsp:nvSpPr>
        <dsp:cNvPr id="0" name=""/>
        <dsp:cNvSpPr/>
      </dsp:nvSpPr>
      <dsp:spPr>
        <a:xfrm>
          <a:off x="9036556" y="346297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l="-57000" r="-5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72FE2E-14D0-463B-8683-BF08CF37C08D}">
      <dsp:nvSpPr>
        <dsp:cNvPr id="0" name=""/>
        <dsp:cNvSpPr/>
      </dsp:nvSpPr>
      <dsp:spPr>
        <a:xfrm>
          <a:off x="10499122" y="0"/>
          <a:ext cx="1462565" cy="577162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інклюзивно - ресурсних центрів</a:t>
          </a: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 1656,0 тис.грн.</a:t>
          </a:r>
          <a:endParaRPr lang="uk-UA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0499122" y="2308650"/>
        <a:ext cx="1462565" cy="2308650"/>
      </dsp:txXfrm>
    </dsp:sp>
    <dsp:sp modelId="{52A0C395-47FF-4B15-86CE-E5F616D7D095}">
      <dsp:nvSpPr>
        <dsp:cNvPr id="0" name=""/>
        <dsp:cNvSpPr/>
      </dsp:nvSpPr>
      <dsp:spPr>
        <a:xfrm>
          <a:off x="10542999" y="329518"/>
          <a:ext cx="1374811" cy="1921951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3CA199-730A-4C2B-9996-C19BC06E1B8F}">
      <dsp:nvSpPr>
        <dsp:cNvPr id="0" name=""/>
        <dsp:cNvSpPr/>
      </dsp:nvSpPr>
      <dsp:spPr>
        <a:xfrm>
          <a:off x="515925" y="4756554"/>
          <a:ext cx="10971616" cy="86574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F5158-FFC8-4D0C-A5AA-3167DCD3AB81}">
      <dsp:nvSpPr>
        <dsp:cNvPr id="0" name=""/>
        <dsp:cNvSpPr/>
      </dsp:nvSpPr>
      <dsp:spPr>
        <a:xfrm>
          <a:off x="0" y="0"/>
          <a:ext cx="3414475" cy="5611655"/>
        </a:xfrm>
        <a:prstGeom prst="roundRect">
          <a:avLst>
            <a:gd name="adj" fmla="val 10000"/>
          </a:avLst>
        </a:prstGeom>
        <a:solidFill>
          <a:schemeClr val="accent4">
            <a:tint val="69000"/>
            <a:satMod val="105000"/>
            <a:lumMod val="110000"/>
          </a:schemeClr>
        </a:solidFill>
        <a:ln w="9525" cap="flat" cmpd="sng" algn="ctr">
          <a:solidFill>
            <a:schemeClr val="accent4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200" b="1" kern="1200" dirty="0">
            <a:solidFill>
              <a:schemeClr val="bg1"/>
            </a:solidFill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с</a:t>
          </a: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оціальни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 </a:t>
          </a: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послугами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за місцем проживання громадян, які не здатні до самообслуговування у </a:t>
          </a:r>
          <a:r>
            <a:rPr lang="uk-UA" sz="16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зв'язку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uk-UA" sz="16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похилим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6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віком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хворобою, </a:t>
          </a: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інвалідністю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691,4 тис. грн.</a:t>
          </a:r>
          <a:r>
            <a:rPr lang="uk-UA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2244662"/>
        <a:ext cx="3414475" cy="2244662"/>
      </dsp:txXfrm>
    </dsp:sp>
    <dsp:sp modelId="{2E10219C-AD30-44E0-B8B4-1DBA0853D53A}">
      <dsp:nvSpPr>
        <dsp:cNvPr id="0" name=""/>
        <dsp:cNvSpPr/>
      </dsp:nvSpPr>
      <dsp:spPr>
        <a:xfrm>
          <a:off x="635940" y="172526"/>
          <a:ext cx="2204240" cy="221541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F0460-A7D7-4A9C-A87F-105F8B177DB3}">
      <dsp:nvSpPr>
        <dsp:cNvPr id="0" name=""/>
        <dsp:cNvSpPr/>
      </dsp:nvSpPr>
      <dsp:spPr>
        <a:xfrm>
          <a:off x="3509167" y="0"/>
          <a:ext cx="3414475" cy="5611655"/>
        </a:xfrm>
        <a:prstGeom prst="roundRect">
          <a:avLst>
            <a:gd name="adj" fmla="val 10000"/>
          </a:avLst>
        </a:prstGeom>
        <a:solidFill>
          <a:schemeClr val="accent5">
            <a:tint val="69000"/>
            <a:satMod val="105000"/>
            <a:lumMod val="110000"/>
          </a:schemeClr>
        </a:solidFill>
        <a:ln w="9525" cap="flat" cmpd="sng" algn="ctr">
          <a:solidFill>
            <a:schemeClr val="accent5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Надання реабілітаційних послуг особам з інвалідністю та дітям з інвалідністю – 994,4 тис.грн. </a:t>
          </a:r>
        </a:p>
      </dsp:txBody>
      <dsp:txXfrm>
        <a:off x="3509167" y="2244662"/>
        <a:ext cx="3414475" cy="2244662"/>
      </dsp:txXfrm>
    </dsp:sp>
    <dsp:sp modelId="{71C0371D-3D0B-45AF-81B5-A223CE651C41}">
      <dsp:nvSpPr>
        <dsp:cNvPr id="0" name=""/>
        <dsp:cNvSpPr/>
      </dsp:nvSpPr>
      <dsp:spPr>
        <a:xfrm>
          <a:off x="4071552" y="144953"/>
          <a:ext cx="2309577" cy="22521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0E18AA-5A59-4CD3-9A49-31AF3C825F5B}">
      <dsp:nvSpPr>
        <dsp:cNvPr id="0" name=""/>
        <dsp:cNvSpPr/>
      </dsp:nvSpPr>
      <dsp:spPr>
        <a:xfrm>
          <a:off x="7038207" y="0"/>
          <a:ext cx="3414475" cy="5611655"/>
        </a:xfrm>
        <a:prstGeom prst="roundRect">
          <a:avLst>
            <a:gd name="adj" fmla="val 10000"/>
          </a:avLst>
        </a:prstGeom>
        <a:solidFill>
          <a:schemeClr val="accent3">
            <a:tint val="69000"/>
            <a:satMod val="105000"/>
            <a:lumMod val="110000"/>
          </a:schemeClr>
        </a:solidFill>
        <a:ln w="9525" cap="flat" cmpd="sng" algn="ctr">
          <a:solidFill>
            <a:schemeClr val="accent3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Утримання закладів, що надають соціальні послуги дітям, які опинились у складних життєвих обставинах, підтримка функціонування дитячих будинків сімейного типу та прийомних сімей – 649,0 тис.грн.</a:t>
          </a:r>
        </a:p>
      </dsp:txBody>
      <dsp:txXfrm>
        <a:off x="7038207" y="2244662"/>
        <a:ext cx="3414475" cy="2244662"/>
      </dsp:txXfrm>
    </dsp:sp>
    <dsp:sp modelId="{9F8C6AAA-2E2F-472D-9163-F8232B96D5DF}">
      <dsp:nvSpPr>
        <dsp:cNvPr id="0" name=""/>
        <dsp:cNvSpPr/>
      </dsp:nvSpPr>
      <dsp:spPr>
        <a:xfrm>
          <a:off x="7582799" y="154138"/>
          <a:ext cx="2320901" cy="223380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3CA199-730A-4C2B-9996-C19BC06E1B8F}">
      <dsp:nvSpPr>
        <dsp:cNvPr id="0" name=""/>
        <dsp:cNvSpPr/>
      </dsp:nvSpPr>
      <dsp:spPr>
        <a:xfrm>
          <a:off x="1402593" y="4651789"/>
          <a:ext cx="7040120" cy="84174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F5158-FFC8-4D0C-A5AA-3167DCD3AB81}">
      <dsp:nvSpPr>
        <dsp:cNvPr id="0" name=""/>
        <dsp:cNvSpPr/>
      </dsp:nvSpPr>
      <dsp:spPr>
        <a:xfrm>
          <a:off x="2437" y="0"/>
          <a:ext cx="2554476" cy="5268286"/>
        </a:xfrm>
        <a:prstGeom prst="roundRect">
          <a:avLst>
            <a:gd name="adj" fmla="val 10000"/>
          </a:avLst>
        </a:prstGeom>
        <a:solidFill>
          <a:schemeClr val="accent4">
            <a:tint val="69000"/>
            <a:satMod val="105000"/>
            <a:lumMod val="110000"/>
          </a:schemeClr>
        </a:solidFill>
        <a:ln w="9525" cap="flat" cmpd="sng" algn="ctr">
          <a:solidFill>
            <a:schemeClr val="accent4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Фінансова підтримка театрів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197,7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r>
            <a:rPr lang="uk-UA" sz="1400" b="1" kern="1200" dirty="0">
              <a:solidFill>
                <a:schemeClr val="bg1"/>
              </a:solidFill>
            </a:rPr>
            <a:t> </a:t>
          </a:r>
        </a:p>
      </dsp:txBody>
      <dsp:txXfrm>
        <a:off x="2437" y="2107314"/>
        <a:ext cx="2554476" cy="2107314"/>
      </dsp:txXfrm>
    </dsp:sp>
    <dsp:sp modelId="{2E10219C-AD30-44E0-B8B4-1DBA0853D53A}">
      <dsp:nvSpPr>
        <dsp:cNvPr id="0" name=""/>
        <dsp:cNvSpPr/>
      </dsp:nvSpPr>
      <dsp:spPr>
        <a:xfrm>
          <a:off x="352173" y="366429"/>
          <a:ext cx="1754339" cy="175433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F0460-A7D7-4A9C-A87F-105F8B177DB3}">
      <dsp:nvSpPr>
        <dsp:cNvPr id="0" name=""/>
        <dsp:cNvSpPr/>
      </dsp:nvSpPr>
      <dsp:spPr>
        <a:xfrm>
          <a:off x="2633547" y="0"/>
          <a:ext cx="2554476" cy="5268286"/>
        </a:xfrm>
        <a:prstGeom prst="roundRect">
          <a:avLst>
            <a:gd name="adj" fmla="val 10000"/>
          </a:avLst>
        </a:prstGeom>
        <a:solidFill>
          <a:schemeClr val="accent5">
            <a:tint val="69000"/>
            <a:satMod val="105000"/>
            <a:lumMod val="110000"/>
          </a:schemeClr>
        </a:solidFill>
        <a:ln w="9525" cap="flat" cmpd="sng" algn="ctr">
          <a:solidFill>
            <a:schemeClr val="accent5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бібліотек – 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289,2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633547" y="2107314"/>
        <a:ext cx="2554476" cy="2107314"/>
      </dsp:txXfrm>
    </dsp:sp>
    <dsp:sp modelId="{71C0371D-3D0B-45AF-81B5-A223CE651C41}">
      <dsp:nvSpPr>
        <dsp:cNvPr id="0" name=""/>
        <dsp:cNvSpPr/>
      </dsp:nvSpPr>
      <dsp:spPr>
        <a:xfrm>
          <a:off x="3042002" y="341271"/>
          <a:ext cx="1754339" cy="175433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0E18AA-5A59-4CD3-9A49-31AF3C825F5B}">
      <dsp:nvSpPr>
        <dsp:cNvPr id="0" name=""/>
        <dsp:cNvSpPr/>
      </dsp:nvSpPr>
      <dsp:spPr>
        <a:xfrm>
          <a:off x="5264658" y="0"/>
          <a:ext cx="2554476" cy="5268286"/>
        </a:xfrm>
        <a:prstGeom prst="roundRect">
          <a:avLst>
            <a:gd name="adj" fmla="val 10000"/>
          </a:avLst>
        </a:prstGeom>
        <a:solidFill>
          <a:schemeClr val="accent3">
            <a:tint val="69000"/>
            <a:satMod val="105000"/>
            <a:lumMod val="110000"/>
          </a:schemeClr>
        </a:solidFill>
        <a:ln w="9525" cap="flat" cmpd="sng" algn="ctr">
          <a:solidFill>
            <a:schemeClr val="accent3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палаців 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будинків культури, клубів, центрів дозвілля та 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нших клубних закладів – 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200,0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264658" y="2107314"/>
        <a:ext cx="2554476" cy="2107314"/>
      </dsp:txXfrm>
    </dsp:sp>
    <dsp:sp modelId="{9F8C6AAA-2E2F-472D-9163-F8232B96D5DF}">
      <dsp:nvSpPr>
        <dsp:cNvPr id="0" name=""/>
        <dsp:cNvSpPr/>
      </dsp:nvSpPr>
      <dsp:spPr>
        <a:xfrm>
          <a:off x="5664727" y="316097"/>
          <a:ext cx="1754339" cy="175433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4168D1-7F42-4A27-A67E-9DFA2E58D758}">
      <dsp:nvSpPr>
        <dsp:cNvPr id="0" name=""/>
        <dsp:cNvSpPr/>
      </dsp:nvSpPr>
      <dsp:spPr>
        <a:xfrm>
          <a:off x="7895769" y="0"/>
          <a:ext cx="2554476" cy="5268286"/>
        </a:xfrm>
        <a:prstGeom prst="roundRect">
          <a:avLst>
            <a:gd name="adj" fmla="val 10000"/>
          </a:avLst>
        </a:prstGeom>
        <a:solidFill>
          <a:schemeClr val="accent1">
            <a:tint val="69000"/>
            <a:satMod val="105000"/>
            <a:lumMod val="110000"/>
          </a:schemeClr>
        </a:solidFill>
        <a:ln w="9525" cap="flat" cmpd="sng" algn="ctr">
          <a:solidFill>
            <a:schemeClr val="accent1">
              <a:shade val="6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діяльності інших закладів в </a:t>
          </a:r>
          <a:r>
            <a:rPr lang="uk-UA" sz="14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галузі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uk-UA" sz="14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мистецтва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70,0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тис. грн.</a:t>
          </a:r>
          <a:endParaRPr lang="uk-UA" sz="14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7895769" y="2107314"/>
        <a:ext cx="2554476" cy="2107314"/>
      </dsp:txXfrm>
    </dsp:sp>
    <dsp:sp modelId="{703F174A-167C-4566-A253-DD025976CA37}">
      <dsp:nvSpPr>
        <dsp:cNvPr id="0" name=""/>
        <dsp:cNvSpPr/>
      </dsp:nvSpPr>
      <dsp:spPr>
        <a:xfrm>
          <a:off x="8295838" y="316097"/>
          <a:ext cx="1754339" cy="175433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3CA199-730A-4C2B-9996-C19BC06E1B8F}">
      <dsp:nvSpPr>
        <dsp:cNvPr id="0" name=""/>
        <dsp:cNvSpPr/>
      </dsp:nvSpPr>
      <dsp:spPr>
        <a:xfrm>
          <a:off x="432051" y="4141713"/>
          <a:ext cx="9616468" cy="7902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0.39987</cdr:x>
      <cdr:y>0.10032</cdr:y>
    </cdr:from>
    <cdr:to>
      <cdr:x>0.5028</cdr:x>
      <cdr:y>0.17667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5626BCC-F31D-439C-9F70-010E5C39E916}"/>
            </a:ext>
          </a:extLst>
        </cdr:cNvPr>
        <cdr:cNvSpPr txBox="1"/>
      </cdr:nvSpPr>
      <cdr:spPr>
        <a:xfrm xmlns:a="http://schemas.openxmlformats.org/drawingml/2006/main">
          <a:off x="3552428" y="518507"/>
          <a:ext cx="914400" cy="394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0.31689</cdr:x>
      <cdr:y>0.16287</cdr:y>
    </cdr:from>
    <cdr:to>
      <cdr:x>0.42939</cdr:x>
      <cdr:y>0.33162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5703" y="8825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</cdr:x>
      <cdr:y>0.64224</cdr:y>
    </cdr:from>
    <cdr:to>
      <cdr:x>0.6125</cdr:x>
      <cdr:y>0.81099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4000" y="348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0.14739</cdr:x>
      <cdr:y>0.0022</cdr:y>
    </cdr:from>
    <cdr:to>
      <cdr:x>0.88488</cdr:x>
      <cdr:y>0.10277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id="{DC8A9B70-6629-4DEB-8864-05E675B8B91D}"/>
            </a:ext>
          </a:extLst>
        </cdr:cNvPr>
        <cdr:cNvSpPr/>
      </cdr:nvSpPr>
      <cdr:spPr>
        <a:xfrm xmlns:a="http://schemas.openxmlformats.org/drawingml/2006/main">
          <a:off x="1567661" y="12792"/>
          <a:ext cx="7843815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rPr>
            <a:t>СТРУКТУРА ВИДАТКІВ ПО ГАЛУЗІ «ОСВІТА»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0.31689</cdr:x>
      <cdr:y>0.16287</cdr:y>
    </cdr:from>
    <cdr:to>
      <cdr:x>0.42939</cdr:x>
      <cdr:y>0.33162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5703" y="8825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</cdr:x>
      <cdr:y>0.64224</cdr:y>
    </cdr:from>
    <cdr:to>
      <cdr:x>0.6125</cdr:x>
      <cdr:y>0.81099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4000" y="348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0.50745</cdr:x>
      <cdr:y>0.0022</cdr:y>
    </cdr:from>
    <cdr:to>
      <cdr:x>0.52482</cdr:x>
      <cdr:y>0.10277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id="{DC8A9B70-6629-4DEB-8864-05E675B8B91D}"/>
            </a:ext>
          </a:extLst>
        </cdr:cNvPr>
        <cdr:cNvSpPr/>
      </cdr:nvSpPr>
      <cdr:spPr>
        <a:xfrm xmlns:a="http://schemas.openxmlformats.org/drawingml/2006/main">
          <a:off x="5397203" y="12792"/>
          <a:ext cx="18473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3200" b="1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0.31689</cdr:x>
      <cdr:y>0.16287</cdr:y>
    </cdr:from>
    <cdr:to>
      <cdr:x>0.42939</cdr:x>
      <cdr:y>0.33162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5703" y="8825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</cdr:x>
      <cdr:y>0.64224</cdr:y>
    </cdr:from>
    <cdr:to>
      <cdr:x>0.6125</cdr:x>
      <cdr:y>0.81099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4000" y="348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0.49162</cdr:x>
      <cdr:y>0.0022</cdr:y>
    </cdr:from>
    <cdr:to>
      <cdr:x>0.50838</cdr:x>
      <cdr:y>0.09218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id="{DC8A9B70-6629-4DEB-8864-05E675B8B91D}"/>
            </a:ext>
          </a:extLst>
        </cdr:cNvPr>
        <cdr:cNvSpPr/>
      </cdr:nvSpPr>
      <cdr:spPr>
        <a:xfrm xmlns:a="http://schemas.openxmlformats.org/drawingml/2006/main">
          <a:off x="5418672" y="12792"/>
          <a:ext cx="184731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uk-UA" sz="2800" b="1" cap="none" spc="0" dirty="0">
            <a:ln w="12700">
              <a:solidFill>
                <a:schemeClr val="accent1"/>
              </a:solidFill>
              <a:prstDash val="solid"/>
            </a:ln>
            <a:pattFill prst="pct50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effectLst>
              <a:outerShdw dist="38100" dir="2640000" algn="bl" rotWithShape="0">
                <a:schemeClr val="accent1"/>
              </a:outerShdw>
            </a:effectLst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0.31689</cdr:x>
      <cdr:y>0.16287</cdr:y>
    </cdr:from>
    <cdr:to>
      <cdr:x>0.42939</cdr:x>
      <cdr:y>0.33162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5703" y="8825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</cdr:x>
      <cdr:y>0.64224</cdr:y>
    </cdr:from>
    <cdr:to>
      <cdr:x>0.6125</cdr:x>
      <cdr:y>0.81099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4000" y="348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0.03677</cdr:x>
      <cdr:y>0.0022</cdr:y>
    </cdr:from>
    <cdr:to>
      <cdr:x>0.96323</cdr:x>
      <cdr:y>0.09218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id="{DC8A9B70-6629-4DEB-8864-05E675B8B91D}"/>
            </a:ext>
          </a:extLst>
        </cdr:cNvPr>
        <cdr:cNvSpPr/>
      </cdr:nvSpPr>
      <cdr:spPr>
        <a:xfrm xmlns:a="http://schemas.openxmlformats.org/drawingml/2006/main">
          <a:off x="405312" y="12792"/>
          <a:ext cx="1021145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uk-UA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rPr>
            <a:t>СТРУКТУРА ВИДАТКІВ ПО ГАЛУЗІ «</a:t>
          </a:r>
          <a:r>
            <a:rPr lang="uk-UA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rPr>
            <a:t>ФІЗИЧНА КУЛЬТУРА І СПОРТ»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0.31689</cdr:x>
      <cdr:y>0.16287</cdr:y>
    </cdr:from>
    <cdr:to>
      <cdr:x>0.42939</cdr:x>
      <cdr:y>0.33162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5703" y="8825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</cdr:x>
      <cdr:y>0.64224</cdr:y>
    </cdr:from>
    <cdr:to>
      <cdr:x>0.6125</cdr:x>
      <cdr:y>0.81099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4000" y="34801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0.49162</cdr:x>
      <cdr:y>0.0022</cdr:y>
    </cdr:from>
    <cdr:to>
      <cdr:x>0.50838</cdr:x>
      <cdr:y>0.09218</cdr:y>
    </cdr:to>
    <cdr:sp macro="" textlink="">
      <cdr:nvSpPr>
        <cdr:cNvPr id="10" name="Прямоугольник 9">
          <a:extLst xmlns:a="http://schemas.openxmlformats.org/drawingml/2006/main">
            <a:ext uri="{FF2B5EF4-FFF2-40B4-BE49-F238E27FC236}">
              <a16:creationId xmlns:a16="http://schemas.microsoft.com/office/drawing/2014/main" id="{DC8A9B70-6629-4DEB-8864-05E675B8B91D}"/>
            </a:ext>
          </a:extLst>
        </cdr:cNvPr>
        <cdr:cNvSpPr/>
      </cdr:nvSpPr>
      <cdr:spPr>
        <a:xfrm xmlns:a="http://schemas.openxmlformats.org/drawingml/2006/main">
          <a:off x="5418672" y="12792"/>
          <a:ext cx="184731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uk-UA" sz="2800" b="1" cap="none" spc="0" dirty="0">
            <a:ln w="12700">
              <a:solidFill>
                <a:schemeClr val="accent1"/>
              </a:solidFill>
              <a:prstDash val="solid"/>
            </a:ln>
            <a:pattFill prst="pct50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effectLst>
              <a:outerShdw dist="38100" dir="2640000" algn="bl" rotWithShape="0">
                <a:schemeClr val="accent1"/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3318D-5166-4AA4-978D-EB82EF5AE6F3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66DFC-2972-4A36-8BC8-43EAD5CB324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7639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66DFC-2972-4A36-8BC8-43EAD5CB324B}" type="slidenum">
              <a:rPr lang="uk-UA" smtClean="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000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437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154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202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4920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151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396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48922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03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873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41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88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9910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139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527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150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515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7811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853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988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959C56-EB49-4BD1-A485-3AD01691B018}" type="datetimeFigureOut">
              <a:rPr lang="uk-UA" smtClean="0"/>
              <a:t>01.03.2021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B3E7420-17A8-44D4-99DF-84227F8CF9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640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3ACC5-E56E-4E04-9E70-2E2E91E2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005253C-07EC-44D7-838B-54AC7493C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28" y="716465"/>
            <a:ext cx="4076344" cy="97105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uk-UA" sz="2000" b="1" i="1" dirty="0"/>
              <a:t>Виконання бюджету</a:t>
            </a:r>
            <a:r>
              <a:rPr lang="en-US" sz="2000" b="1" i="1" dirty="0"/>
              <a:t> </a:t>
            </a:r>
            <a:r>
              <a:rPr lang="uk-UA" sz="2000" b="1" i="1" dirty="0"/>
              <a:t>та програми економічного і соціального розвитку </a:t>
            </a:r>
            <a:br>
              <a:rPr lang="uk-UA" sz="2000" b="1" i="1" dirty="0"/>
            </a:br>
            <a:r>
              <a:rPr lang="uk-UA" sz="2000" b="1" i="1" dirty="0"/>
              <a:t>у 2020 році 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78269" y="5250166"/>
            <a:ext cx="8347045" cy="891369"/>
          </a:xfrm>
        </p:spPr>
        <p:txBody>
          <a:bodyPr>
            <a:noAutofit/>
          </a:bodyPr>
          <a:lstStyle/>
          <a:p>
            <a:pPr algn="ctr"/>
            <a:r>
              <a:rPr lang="uk-UA" sz="6000" b="1" i="1" dirty="0">
                <a:solidFill>
                  <a:schemeClr val="tx2">
                    <a:lumMod val="75000"/>
                  </a:schemeClr>
                </a:solidFill>
              </a:rPr>
              <a:t>Дніпровський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2717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465221" y="240197"/>
            <a:ext cx="1126155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9 бюджетних програмах галузі «Соціальний захист та соціальне забезпечення» склало  75 037,6 тис.грн, або 97,6 % планових призначень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8BE72D-2A78-423C-B9D1-48952038E879}"/>
              </a:ext>
            </a:extLst>
          </p:cNvPr>
          <p:cNvSpPr/>
          <p:nvPr/>
        </p:nvSpPr>
        <p:spPr>
          <a:xfrm>
            <a:off x="481260" y="1213046"/>
            <a:ext cx="5274643" cy="9067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с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послугами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місцем проживання громадян, які не здатні до самообслуговування у зв'язку з похилим віком, хворобою,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31 440,8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481260" y="2300332"/>
            <a:ext cx="5274643" cy="6859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реабілітаційних послуг особам з інвалідністю та дітям з інвалідністю – 17 922,5тис.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481260" y="3122181"/>
            <a:ext cx="5274643" cy="9766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закладів, що надають соціальні послуги дітям, які опинились у складних життєвих обставинах, підтримка функціонування дитячих будинків сімейного типу та прийомних сімей – 2 583 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62EE40-6A83-4F3D-BDD1-D4ADC40F3BC6}"/>
              </a:ext>
            </a:extLst>
          </p:cNvPr>
          <p:cNvSpPr/>
          <p:nvPr/>
        </p:nvSpPr>
        <p:spPr>
          <a:xfrm>
            <a:off x="481261" y="4225451"/>
            <a:ext cx="5274642" cy="888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фінансової підтримки громадським організаціям ветеранів і осіб з інвалідністю, діяльність яких має соціальну спрямованість – 358,0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4536ECD-0B3A-42D6-A7C6-3E2FBC0262DC}"/>
              </a:ext>
            </a:extLst>
          </p:cNvPr>
          <p:cNvSpPr/>
          <p:nvPr/>
        </p:nvSpPr>
        <p:spPr>
          <a:xfrm>
            <a:off x="481261" y="5232965"/>
            <a:ext cx="5274642" cy="4238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та проведення громадських робіт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5DD597-DD18-4D50-939D-BFADD1BE7100}"/>
              </a:ext>
            </a:extLst>
          </p:cNvPr>
          <p:cNvSpPr/>
          <p:nvPr/>
        </p:nvSpPr>
        <p:spPr>
          <a:xfrm>
            <a:off x="5930743" y="4984210"/>
            <a:ext cx="5965582" cy="1582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Грошова компенсація за належні для отримання жилі приміщення для сімей учасників бойових дій на території інших держав, визначених у абзаці першому пункту 1 статті 10 Закону України "Про статус ветеранів війни, гарантії їх соціального захисту", для осіб з інвалідністю 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II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з числа учасників бойових дій на території інших держав, інвалідність яких настала внаслідок поранення, контузії, каліцтва або захворювання, пов'язаних з перебуванням у цих державах, визначених пунктом 7 частини другої статті 7 Закону України "Про статус ветеранів війни, гарантії їх соціального захисту", та які потребують поліпшення житлових умов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1922,2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457502" y="5775371"/>
            <a:ext cx="5274642" cy="6971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 у сфері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 захисту і соціального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11 633,4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5D1BB1-BF44-4E35-9917-0E0849C3BA07}"/>
              </a:ext>
            </a:extLst>
          </p:cNvPr>
          <p:cNvSpPr/>
          <p:nvPr/>
        </p:nvSpPr>
        <p:spPr>
          <a:xfrm>
            <a:off x="5930743" y="1161471"/>
            <a:ext cx="5981624" cy="17135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Грошова компенсація за належні для отримання жилі приміщення для сімей осіб, визначених абзацами 5 - 8 пункту 1 статті 10 Закону України "Про статус ветеранів війни, гарантії їх соціального захисту", для осіб з інвалідністю 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II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групи, яка настала внаслідок поранення, контузії, каліцтва або захворювання, одержаних під час безпосередньої 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антитерористичній операції, забезпеченні її проведення, здійсненні заходів із забезпечення національної </a:t>
            </a:r>
            <a:r>
              <a:rPr lang="ru-RU" sz="105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оборони, відсічі і стримування збройної агресії Російської Федерації у Донецькій та Луганській областях, забезпеченні їх здійснення, визначених пунктами 11 - 14 частини другої статті 7 Закону України "Про статус ветеранів війни, гарантії їх соціального захисту", та які потребують поліпшення житлових умов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4568,0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F8D197-C1AA-4C7E-89BF-06185FD7101A}"/>
              </a:ext>
            </a:extLst>
          </p:cNvPr>
          <p:cNvSpPr/>
          <p:nvPr/>
        </p:nvSpPr>
        <p:spPr>
          <a:xfrm>
            <a:off x="5914702" y="2939310"/>
            <a:ext cx="5981623" cy="1959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Грошова компенсація за належні для отримання жилі приміщення для внутрішньо переміщених осіб які захищали незалежність, сувер, та територіальну цілісність України і брали безпосередню участь в антитерористичній операції, забезпеченні її проведення, перебуваючи безпосередньо в районах антитерористипершоїчної операції у період її проведення, у здійсненні заходів із забезпеченненітетя національної безпеки і оборони, відсічі і стримування збройної агресії Російської Федерації у Донецькій та Луганській областях, забезпеченні їх здійснення, перебуваючи безпосередньо в районах та у період здійснення зазначених заходів, та визнані особами з інвалідністю внаслідок війни 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відповідно до пунктів 11 - 14 частини другої статті 7 або учасниками бойових дій відповідно до пунктів 19 - 20 частини статті 6 Закону України "Про статус ветеранів війни, гарантії їх соціального захисту", та які потребують поліпшення житлових умов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4609,6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4355CC-76CF-418F-A682-9829FC4154E9}"/>
              </a:ext>
            </a:extLst>
          </p:cNvPr>
          <p:cNvSpPr/>
          <p:nvPr/>
        </p:nvSpPr>
        <p:spPr>
          <a:xfrm>
            <a:off x="697684" y="133228"/>
            <a:ext cx="107966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Структура видатків по галузі «Соціальний захист та соціальне забезпечення»</a:t>
            </a:r>
          </a:p>
        </p:txBody>
      </p:sp>
      <p:graphicFrame>
        <p:nvGraphicFramePr>
          <p:cNvPr id="4" name="Діаграма 12">
            <a:extLst>
              <a:ext uri="{FF2B5EF4-FFF2-40B4-BE49-F238E27FC236}">
                <a16:creationId xmlns:a16="http://schemas.microsoft.com/office/drawing/2014/main" id="{C865C1F5-3191-4EF6-B5F6-615E6DFB6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655877"/>
              </p:ext>
            </p:extLst>
          </p:nvPr>
        </p:nvGraphicFramePr>
        <p:xfrm>
          <a:off x="981777" y="872455"/>
          <a:ext cx="10635916" cy="567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54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E7835-D674-4082-BF40-27115932C9B7}"/>
              </a:ext>
            </a:extLst>
          </p:cNvPr>
          <p:cNvSpPr txBox="1"/>
          <p:nvPr/>
        </p:nvSpPr>
        <p:spPr>
          <a:xfrm rot="16200000">
            <a:off x="1152432" y="5309379"/>
            <a:ext cx="492443" cy="260479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E55FC4B-7CF0-40CE-95A6-3D440EA01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5455326"/>
              </p:ext>
            </p:extLst>
          </p:nvPr>
        </p:nvGraphicFramePr>
        <p:xfrm>
          <a:off x="589879" y="471511"/>
          <a:ext cx="10452683" cy="561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E1286F-BB2E-4D56-BF19-E4CE0BCEEB5B}"/>
              </a:ext>
            </a:extLst>
          </p:cNvPr>
          <p:cNvSpPr txBox="1"/>
          <p:nvPr/>
        </p:nvSpPr>
        <p:spPr>
          <a:xfrm>
            <a:off x="2329314" y="5351645"/>
            <a:ext cx="651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придбання обладнання спрямовано -  2334,8 тис.грн.</a:t>
            </a:r>
          </a:p>
        </p:txBody>
      </p:sp>
    </p:spTree>
    <p:extLst>
      <p:ext uri="{BB962C8B-B14F-4D97-AF65-F5344CB8AC3E}">
        <p14:creationId xmlns:p14="http://schemas.microsoft.com/office/powerpoint/2010/main" val="156215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BE9601-9ED5-4EAF-B5FA-04FBE1B780F6}"/>
              </a:ext>
            </a:extLst>
          </p:cNvPr>
          <p:cNvSpPr/>
          <p:nvPr/>
        </p:nvSpPr>
        <p:spPr>
          <a:xfrm>
            <a:off x="289380" y="877749"/>
            <a:ext cx="3907860" cy="14882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с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послугами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місцем проживання громадян, які не здатні до самообслуговування у зв'язку з похилим віком, хворобою,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1 291,8 тис. грн. (97%)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1E6E05-E4C9-4AD5-B45D-114D2345C4DA}"/>
              </a:ext>
            </a:extLst>
          </p:cNvPr>
          <p:cNvSpPr/>
          <p:nvPr/>
        </p:nvSpPr>
        <p:spPr>
          <a:xfrm>
            <a:off x="317631" y="2552185"/>
            <a:ext cx="3907860" cy="14882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реабілітаційних послуг особам з інвалідністю та дітям з інвалідністю 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4 537,8 тис. грн. (100%)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60DE9-DB16-410C-A977-93235A01E7D2}"/>
              </a:ext>
            </a:extLst>
          </p:cNvPr>
          <p:cNvSpPr/>
          <p:nvPr/>
        </p:nvSpPr>
        <p:spPr>
          <a:xfrm>
            <a:off x="317631" y="4225499"/>
            <a:ext cx="3907860" cy="16755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закладів, що надають соціальні послуги дітям, які опинились у складних життєвих обставинах, підтримка функціонування дитячих будинків сімейного типу та прийомних сімей 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1 495,7 тис. грн. (100%)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EAD5A67-D616-4AB1-9907-0052DF4AA266}"/>
              </a:ext>
            </a:extLst>
          </p:cNvPr>
          <p:cNvCxnSpPr>
            <a:cxnSpLocks/>
          </p:cNvCxnSpPr>
          <p:nvPr/>
        </p:nvCxnSpPr>
        <p:spPr>
          <a:xfrm>
            <a:off x="4331368" y="4774520"/>
            <a:ext cx="394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598D3-2790-4855-8BE7-EE0BC7BF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133" y="4225499"/>
            <a:ext cx="1917040" cy="1675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504F2A-C7D2-4626-A2F5-F87BE4A56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627" y="4225499"/>
            <a:ext cx="1761424" cy="16755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78A639-CB41-4454-BD13-F00A6F394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505" y="4225499"/>
            <a:ext cx="1761423" cy="1675562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2368768-97F5-40CC-8234-26F35B73BDE0}"/>
              </a:ext>
            </a:extLst>
          </p:cNvPr>
          <p:cNvCxnSpPr>
            <a:cxnSpLocks/>
          </p:cNvCxnSpPr>
          <p:nvPr/>
        </p:nvCxnSpPr>
        <p:spPr>
          <a:xfrm>
            <a:off x="4344201" y="2886364"/>
            <a:ext cx="394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3685276-12EE-4349-8559-6328FBF828E4}"/>
              </a:ext>
            </a:extLst>
          </p:cNvPr>
          <p:cNvCxnSpPr>
            <a:cxnSpLocks/>
          </p:cNvCxnSpPr>
          <p:nvPr/>
        </p:nvCxnSpPr>
        <p:spPr>
          <a:xfrm>
            <a:off x="4305700" y="1071744"/>
            <a:ext cx="1017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6514-4D52-4869-8032-F410600A0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268" y="2552186"/>
            <a:ext cx="1761424" cy="14882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4C555F-EE9F-4B76-A087-C45BB4C48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505" y="2607984"/>
            <a:ext cx="1759464" cy="14581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BD6893-77D6-48C0-9BFD-F9364B422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456" y="2552185"/>
            <a:ext cx="1917040" cy="14882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70EF08-4EB8-4A58-8CE6-318017913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231" y="877750"/>
            <a:ext cx="1917040" cy="14882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ED1592C-FB3A-4378-AA6F-F765F328E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9197" y="877749"/>
            <a:ext cx="1917040" cy="14753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883682B-3FED-4879-818C-3A56C6206662}"/>
              </a:ext>
            </a:extLst>
          </p:cNvPr>
          <p:cNvSpPr txBox="1"/>
          <p:nvPr/>
        </p:nvSpPr>
        <p:spPr>
          <a:xfrm rot="16200000">
            <a:off x="1181306" y="5320924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67DC37-F746-47E4-BC93-7E22498D0A26}"/>
              </a:ext>
            </a:extLst>
          </p:cNvPr>
          <p:cNvSpPr txBox="1"/>
          <p:nvPr/>
        </p:nvSpPr>
        <p:spPr>
          <a:xfrm>
            <a:off x="2568516" y="150119"/>
            <a:ext cx="799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проведення капітального ремонту спрямовано – 7 325,3 тис.грн.</a:t>
            </a:r>
          </a:p>
        </p:txBody>
      </p:sp>
    </p:spTree>
    <p:extLst>
      <p:ext uri="{BB962C8B-B14F-4D97-AF65-F5344CB8AC3E}">
        <p14:creationId xmlns:p14="http://schemas.microsoft.com/office/powerpoint/2010/main" val="85176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966597" y="219406"/>
            <a:ext cx="9510807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бюджетних програмах галузі </a:t>
            </a:r>
          </a:p>
          <a:p>
            <a:pPr algn="ctr"/>
            <a:r>
              <a:rPr lang="uk-UA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«Молодіжна політика» склало  19 652,3 тис.грн, або </a:t>
            </a:r>
          </a:p>
          <a:p>
            <a:pPr algn="ctr"/>
            <a:r>
              <a:rPr lang="uk-UA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94 % планових призначень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807206" y="2115494"/>
            <a:ext cx="4377186" cy="1224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забезпечення діяльності центрів соціальних служб для сім’ї, дітей та молоді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5 828,5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807206" y="3993487"/>
            <a:ext cx="4377185" cy="11439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державної політики з питань сім'ї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315,0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6009104" y="2115494"/>
            <a:ext cx="4538418" cy="1224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клубів для підлітків за місцем проживання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13 493,8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5D1BB1-BF44-4E35-9917-0E0849C3BA07}"/>
              </a:ext>
            </a:extLst>
          </p:cNvPr>
          <p:cNvSpPr/>
          <p:nvPr/>
        </p:nvSpPr>
        <p:spPr>
          <a:xfrm>
            <a:off x="6163112" y="3993487"/>
            <a:ext cx="4468300" cy="11439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 та заклади молодіжної політики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іаграма 5"/>
          <p:cNvGraphicFramePr/>
          <p:nvPr>
            <p:extLst>
              <p:ext uri="{D42A27DB-BD31-4B8C-83A1-F6EECF244321}">
                <p14:modId xmlns:p14="http://schemas.microsoft.com/office/powerpoint/2010/main" val="4048105789"/>
              </p:ext>
            </p:extLst>
          </p:nvPr>
        </p:nvGraphicFramePr>
        <p:xfrm>
          <a:off x="1083578" y="1012970"/>
          <a:ext cx="10024844" cy="483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2AD3EF3-5874-442D-9D20-898C3BDF5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714" y="182938"/>
            <a:ext cx="10536572" cy="1293525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Структура видатків по галузі «молодіжна політика»</a:t>
            </a:r>
            <a:br>
              <a:rPr lang="uk-UA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uk-UA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37968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047F40-BB8A-425F-8F6D-9C869CA9B792}"/>
              </a:ext>
            </a:extLst>
          </p:cNvPr>
          <p:cNvSpPr txBox="1"/>
          <p:nvPr/>
        </p:nvSpPr>
        <p:spPr>
          <a:xfrm rot="16200000">
            <a:off x="1181306" y="5320924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1E0614-BC54-42D7-B77A-65B94063A58D}"/>
              </a:ext>
            </a:extLst>
          </p:cNvPr>
          <p:cNvSpPr/>
          <p:nvPr/>
        </p:nvSpPr>
        <p:spPr>
          <a:xfrm>
            <a:off x="610073" y="899713"/>
            <a:ext cx="5485928" cy="1479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забезпечення діяльності центрів соціальних служб для сім’ї, дітей та молоді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84,5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AC50BD-2145-4D20-AB7E-B56FF4B4B484}"/>
              </a:ext>
            </a:extLst>
          </p:cNvPr>
          <p:cNvSpPr/>
          <p:nvPr/>
        </p:nvSpPr>
        <p:spPr>
          <a:xfrm>
            <a:off x="517794" y="3657600"/>
            <a:ext cx="3576033" cy="17784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клубів для підлітків за місцем проживання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131,4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01EA7-6FF8-49FA-A3ED-7BF8546BD7F3}"/>
              </a:ext>
            </a:extLst>
          </p:cNvPr>
          <p:cNvSpPr txBox="1"/>
          <p:nvPr/>
        </p:nvSpPr>
        <p:spPr>
          <a:xfrm>
            <a:off x="3048699" y="274740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придбання обладнання спрямовано -  215,9 тис.грн.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212832-D57A-41FC-909B-0DA02CC6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49" y="899713"/>
            <a:ext cx="2931009" cy="1479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8D5740-30D2-44E1-B43D-A4ADD1D09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032" y="3657598"/>
            <a:ext cx="2042327" cy="17784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CC10D0-535D-4AF7-8380-7370D207A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81" y="3657599"/>
            <a:ext cx="1948037" cy="17784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1D2E70-98C7-47AD-BD5E-EE71269D2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046" y="3657598"/>
            <a:ext cx="2269232" cy="17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7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A5E8AE-8F5C-46F4-9DF9-FD4D92964F78}"/>
              </a:ext>
            </a:extLst>
          </p:cNvPr>
          <p:cNvSpPr txBox="1"/>
          <p:nvPr/>
        </p:nvSpPr>
        <p:spPr>
          <a:xfrm rot="16200000">
            <a:off x="1181306" y="5320924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D5934-5D08-4269-846E-33586800B15D}"/>
              </a:ext>
            </a:extLst>
          </p:cNvPr>
          <p:cNvSpPr txBox="1"/>
          <p:nvPr/>
        </p:nvSpPr>
        <p:spPr>
          <a:xfrm>
            <a:off x="897622" y="238897"/>
            <a:ext cx="10578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проведення капітального ремонту спрямовано – 1450,0 тис.грн.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93B07D-2E16-4E4F-AA35-1E2ACAAE8609}"/>
              </a:ext>
            </a:extLst>
          </p:cNvPr>
          <p:cNvSpPr/>
          <p:nvPr/>
        </p:nvSpPr>
        <p:spPr>
          <a:xfrm>
            <a:off x="492627" y="1171203"/>
            <a:ext cx="3727029" cy="1224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забезпечення діяльності центрів соціальних служб для сім’ї, дітей та молоді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596,2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DCB70F-B9B0-480F-A444-6C2F32B13A75}"/>
              </a:ext>
            </a:extLst>
          </p:cNvPr>
          <p:cNvSpPr/>
          <p:nvPr/>
        </p:nvSpPr>
        <p:spPr>
          <a:xfrm>
            <a:off x="6004194" y="1134308"/>
            <a:ext cx="4538418" cy="1224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клубів для підлітків за місцем проживання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853,8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117450-95CC-4E48-87E4-E60D3809ED1D}"/>
              </a:ext>
            </a:extLst>
          </p:cNvPr>
          <p:cNvSpPr/>
          <p:nvPr/>
        </p:nvSpPr>
        <p:spPr>
          <a:xfrm>
            <a:off x="897623" y="2859740"/>
            <a:ext cx="2969694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Безбар'єрне середовище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 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FDBABF-9082-4CC7-8A36-8F9B53CBD65A}"/>
              </a:ext>
            </a:extLst>
          </p:cNvPr>
          <p:cNvSpPr/>
          <p:nvPr/>
        </p:nvSpPr>
        <p:spPr>
          <a:xfrm>
            <a:off x="897622" y="3829811"/>
            <a:ext cx="2969694" cy="647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місць загального користування – 248,1 тис.грн.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BADD9C-0CC0-42C9-BD67-9DC97B690F4B}"/>
              </a:ext>
            </a:extLst>
          </p:cNvPr>
          <p:cNvSpPr/>
          <p:nvPr/>
        </p:nvSpPr>
        <p:spPr>
          <a:xfrm>
            <a:off x="897622" y="4950308"/>
            <a:ext cx="2969694" cy="5840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приміщень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298,1 тис.грн.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B2A0BB6-B5A8-4472-B11D-6536DDC67144}"/>
              </a:ext>
            </a:extLst>
          </p:cNvPr>
          <p:cNvCxnSpPr>
            <a:cxnSpLocks/>
          </p:cNvCxnSpPr>
          <p:nvPr/>
        </p:nvCxnSpPr>
        <p:spPr>
          <a:xfrm>
            <a:off x="2356141" y="2491528"/>
            <a:ext cx="0" cy="26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F15D365-5364-4733-B40C-F58CEB2DB78F}"/>
              </a:ext>
            </a:extLst>
          </p:cNvPr>
          <p:cNvCxnSpPr>
            <a:cxnSpLocks/>
          </p:cNvCxnSpPr>
          <p:nvPr/>
        </p:nvCxnSpPr>
        <p:spPr>
          <a:xfrm>
            <a:off x="8387808" y="2491528"/>
            <a:ext cx="0" cy="26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1EFFA9-4A1E-4ED4-A08F-AB74A99C3605}"/>
              </a:ext>
            </a:extLst>
          </p:cNvPr>
          <p:cNvSpPr/>
          <p:nvPr/>
        </p:nvSpPr>
        <p:spPr>
          <a:xfrm>
            <a:off x="6400802" y="3765438"/>
            <a:ext cx="3974025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приміщень 5 об'єктів –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765,9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4977D38-0BB6-4F5C-A939-273297CA424F}"/>
              </a:ext>
            </a:extLst>
          </p:cNvPr>
          <p:cNvSpPr/>
          <p:nvPr/>
        </p:nvSpPr>
        <p:spPr>
          <a:xfrm>
            <a:off x="6400796" y="2850925"/>
            <a:ext cx="3974025" cy="5980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фасаду підліткового клубу «Ровесник» (вул.Пожарського,1)  – 87,9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4E258B3A-90CF-4146-807D-1FC5BA325918}"/>
              </a:ext>
            </a:extLst>
          </p:cNvPr>
          <p:cNvCxnSpPr>
            <a:cxnSpLocks/>
          </p:cNvCxnSpPr>
          <p:nvPr/>
        </p:nvCxnSpPr>
        <p:spPr>
          <a:xfrm>
            <a:off x="8452838" y="4385074"/>
            <a:ext cx="0" cy="226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4D8F766-A8D2-4D8A-A78A-367563AE30F0}"/>
              </a:ext>
            </a:extLst>
          </p:cNvPr>
          <p:cNvSpPr/>
          <p:nvPr/>
        </p:nvSpPr>
        <p:spPr>
          <a:xfrm>
            <a:off x="5554453" y="4744853"/>
            <a:ext cx="1810139" cy="497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 клуб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«Дружба» – 228,9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F2AA71A-430B-43DD-8BF7-EB847670FF5D}"/>
              </a:ext>
            </a:extLst>
          </p:cNvPr>
          <p:cNvSpPr/>
          <p:nvPr/>
        </p:nvSpPr>
        <p:spPr>
          <a:xfrm>
            <a:off x="9946988" y="4744853"/>
            <a:ext cx="1810139" cy="497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 клуб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«Орлятко» – 94,1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4A0379A-449E-4920-A5E4-30C3ADD00D95}"/>
              </a:ext>
            </a:extLst>
          </p:cNvPr>
          <p:cNvSpPr/>
          <p:nvPr/>
        </p:nvSpPr>
        <p:spPr>
          <a:xfrm>
            <a:off x="5922629" y="5486667"/>
            <a:ext cx="2479878" cy="687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 клуб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«Ровесник» </a:t>
            </a:r>
            <a:r>
              <a:rPr lang="uk-UA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(вул.Пожарського,1)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157,1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E5B88C-7491-4677-9709-B5A0ACF0AEE3}"/>
              </a:ext>
            </a:extLst>
          </p:cNvPr>
          <p:cNvSpPr/>
          <p:nvPr/>
        </p:nvSpPr>
        <p:spPr>
          <a:xfrm>
            <a:off x="7600419" y="4744853"/>
            <a:ext cx="2063698" cy="497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 клуб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«Час вперед» – 99,8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43DBAB-6A57-4E67-93B4-401F62321198}"/>
              </a:ext>
            </a:extLst>
          </p:cNvPr>
          <p:cNvSpPr/>
          <p:nvPr/>
        </p:nvSpPr>
        <p:spPr>
          <a:xfrm>
            <a:off x="8677478" y="5480637"/>
            <a:ext cx="2397700" cy="687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Підлітковий клуб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«Ровесник» </a:t>
            </a:r>
            <a:r>
              <a:rPr lang="uk-UA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(вул. Червоноткацька, 27/2) – </a:t>
            </a:r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186,0 тис.грн.</a:t>
            </a:r>
          </a:p>
          <a:p>
            <a:pPr algn="ctr"/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7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983375" y="408775"/>
            <a:ext cx="9510807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6 бюджетних програмах галузі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і мистецтво» склало  36 479,6 тис.грн, або </a:t>
            </a:r>
          </a:p>
          <a:p>
            <a:pPr algn="ctr"/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94,6 % планових призначень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8BE72D-2A78-423C-B9D1-48952038E879}"/>
              </a:ext>
            </a:extLst>
          </p:cNvPr>
          <p:cNvSpPr/>
          <p:nvPr/>
        </p:nvSpPr>
        <p:spPr>
          <a:xfrm>
            <a:off x="983375" y="2254223"/>
            <a:ext cx="4377187" cy="476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підтримка театрів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2 030,7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983375" y="3070332"/>
            <a:ext cx="4377186" cy="818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бібліотек –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23 195,5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983376" y="4228199"/>
            <a:ext cx="4377185" cy="1143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палаців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 культури, клубів, центрів дозвілля та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нших клубних закладів –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8 458,9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62EE40-6A83-4F3D-BDD1-D4ADC40F3BC6}"/>
              </a:ext>
            </a:extLst>
          </p:cNvPr>
          <p:cNvSpPr/>
          <p:nvPr/>
        </p:nvSpPr>
        <p:spPr>
          <a:xfrm>
            <a:off x="6272167" y="2254223"/>
            <a:ext cx="4468300" cy="888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інших закладів в галузі культури і мистецтва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2 206,1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6237108" y="3434734"/>
            <a:ext cx="4538418" cy="808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 в галузі культури і мистецтва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370,4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5D1BB1-BF44-4E35-9917-0E0849C3BA07}"/>
              </a:ext>
            </a:extLst>
          </p:cNvPr>
          <p:cNvSpPr/>
          <p:nvPr/>
        </p:nvSpPr>
        <p:spPr>
          <a:xfrm>
            <a:off x="6272166" y="4559981"/>
            <a:ext cx="4538417" cy="808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заходи у сфері засобів масової інформації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218,1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E9728C-B289-432D-89A5-70D28CA23F4E}"/>
              </a:ext>
            </a:extLst>
          </p:cNvPr>
          <p:cNvSpPr txBox="1"/>
          <p:nvPr/>
        </p:nvSpPr>
        <p:spPr>
          <a:xfrm rot="16200000">
            <a:off x="5575684" y="-4387712"/>
            <a:ext cx="677108" cy="989901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Структура видатків по галузі «Культура і мистецтво»</a:t>
            </a:r>
            <a:endParaRPr lang="uk-UA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Діаграма 12">
            <a:extLst>
              <a:ext uri="{FF2B5EF4-FFF2-40B4-BE49-F238E27FC236}">
                <a16:creationId xmlns:a16="http://schemas.microsoft.com/office/drawing/2014/main" id="{78ADEA9D-2A5F-4E83-9952-6BB48501B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661831"/>
              </p:ext>
            </p:extLst>
          </p:nvPr>
        </p:nvGraphicFramePr>
        <p:xfrm>
          <a:off x="595618" y="755009"/>
          <a:ext cx="11022075" cy="564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0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1781C7-4A21-47E1-A931-BF31F6EB9759}"/>
              </a:ext>
            </a:extLst>
          </p:cNvPr>
          <p:cNvSpPr/>
          <p:nvPr/>
        </p:nvSpPr>
        <p:spPr>
          <a:xfrm>
            <a:off x="2557696" y="277234"/>
            <a:ext cx="6066187" cy="107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2020 році проводилася реалізація 40 бюджетних програм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19C9347-2C56-4C06-8633-5507F947EAD8}"/>
              </a:ext>
            </a:extLst>
          </p:cNvPr>
          <p:cNvGrpSpPr/>
          <p:nvPr/>
        </p:nvGrpSpPr>
        <p:grpSpPr>
          <a:xfrm>
            <a:off x="445626" y="3497780"/>
            <a:ext cx="2323749" cy="1006573"/>
            <a:chOff x="1905698" y="973755"/>
            <a:chExt cx="1789502" cy="1006573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142CE930-C3E7-4C81-AFA4-5BC8F3397ED5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: скругленные углы 4">
              <a:extLst>
                <a:ext uri="{FF2B5EF4-FFF2-40B4-BE49-F238E27FC236}">
                  <a16:creationId xmlns:a16="http://schemas.microsoft.com/office/drawing/2014/main" id="{F8873C8C-7025-4E2F-A205-CF7A9AB70C94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Освіта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програм</a:t>
              </a:r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A9EDFF7-435A-4AA2-9DC8-669CC6B0D53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94778" y="1349919"/>
            <a:ext cx="2696012" cy="1190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9B176D-CDBF-428F-97CB-8D7278AB2880}"/>
              </a:ext>
            </a:extLst>
          </p:cNvPr>
          <p:cNvGrpSpPr/>
          <p:nvPr/>
        </p:nvGrpSpPr>
        <p:grpSpPr>
          <a:xfrm>
            <a:off x="550489" y="1765174"/>
            <a:ext cx="2323749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F22D847C-BC08-4844-96CC-751766612CFC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9CD1519F-546C-44C6-A0F9-A0813517EBFE}"/>
                </a:ext>
              </a:extLst>
            </p:cNvPr>
            <p:cNvSpPr txBox="1"/>
            <p:nvPr/>
          </p:nvSpPr>
          <p:spPr>
            <a:xfrm>
              <a:off x="1954837" y="1022892"/>
              <a:ext cx="1691228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Державне управління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програми</a:t>
              </a:r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01806F3-FFC4-4AD4-8AFE-FE7D4C8BD7B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696532" y="1349919"/>
            <a:ext cx="2894258" cy="2602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23576FA-4AC3-4FC8-AD80-4ADD83F54D1C}"/>
              </a:ext>
            </a:extLst>
          </p:cNvPr>
          <p:cNvCxnSpPr>
            <a:cxnSpLocks/>
          </p:cNvCxnSpPr>
          <p:nvPr/>
        </p:nvCxnSpPr>
        <p:spPr>
          <a:xfrm flipH="1">
            <a:off x="5165061" y="1415099"/>
            <a:ext cx="379055" cy="2487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30D93DA-4E74-4CBD-B551-0225675C5E67}"/>
              </a:ext>
            </a:extLst>
          </p:cNvPr>
          <p:cNvCxnSpPr>
            <a:cxnSpLocks/>
          </p:cNvCxnSpPr>
          <p:nvPr/>
        </p:nvCxnSpPr>
        <p:spPr>
          <a:xfrm>
            <a:off x="5672253" y="1380919"/>
            <a:ext cx="2666404" cy="697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391F069-7B02-4753-8640-2240274F227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056704" y="1349919"/>
            <a:ext cx="2534086" cy="3907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375CC0-D427-478F-80D2-DF6091B34DDA}"/>
              </a:ext>
            </a:extLst>
          </p:cNvPr>
          <p:cNvGrpSpPr/>
          <p:nvPr/>
        </p:nvGrpSpPr>
        <p:grpSpPr>
          <a:xfrm>
            <a:off x="894395" y="5348011"/>
            <a:ext cx="2773070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84726A81-FDDC-4A24-BE6D-28BB199929EF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Прямоугольник: скругленные углы 4">
              <a:extLst>
                <a:ext uri="{FF2B5EF4-FFF2-40B4-BE49-F238E27FC236}">
                  <a16:creationId xmlns:a16="http://schemas.microsoft.com/office/drawing/2014/main" id="{AA82E891-3033-477A-B832-204B8C5B7C7D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Соціальний захист та соціальне забезпечення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програм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97E2813-CB28-4108-BB4D-C6162CA3477F}"/>
              </a:ext>
            </a:extLst>
          </p:cNvPr>
          <p:cNvGrpSpPr/>
          <p:nvPr/>
        </p:nvGrpSpPr>
        <p:grpSpPr>
          <a:xfrm>
            <a:off x="4101669" y="3951930"/>
            <a:ext cx="2323749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70EC5139-D5FA-480F-A3C5-9EE299C213D7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Прямоугольник: скругленные углы 4">
              <a:extLst>
                <a:ext uri="{FF2B5EF4-FFF2-40B4-BE49-F238E27FC236}">
                  <a16:creationId xmlns:a16="http://schemas.microsoft.com/office/drawing/2014/main" id="{56C86F6C-1976-491B-8869-2CBCDF5FD7CB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Молодіжні програми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програми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90C42EB-42BE-4FD0-8969-600C6A4BCE9F}"/>
              </a:ext>
            </a:extLst>
          </p:cNvPr>
          <p:cNvGrpSpPr/>
          <p:nvPr/>
        </p:nvGrpSpPr>
        <p:grpSpPr>
          <a:xfrm>
            <a:off x="5380237" y="5348011"/>
            <a:ext cx="2323749" cy="1006573"/>
            <a:chOff x="1905698" y="973755"/>
            <a:chExt cx="1789502" cy="1006573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92ECAF0F-880D-4D7A-91EF-5E5BEDDF58EB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Прямоугольник: скругленные углы 4">
              <a:extLst>
                <a:ext uri="{FF2B5EF4-FFF2-40B4-BE49-F238E27FC236}">
                  <a16:creationId xmlns:a16="http://schemas.microsoft.com/office/drawing/2014/main" id="{320C9BA5-F549-49F5-B15D-1B1ACC56069A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Культура і мистецтво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програм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3961673-B7FD-4491-89EB-FA6E90F9BDDC}"/>
              </a:ext>
            </a:extLst>
          </p:cNvPr>
          <p:cNvGrpSpPr/>
          <p:nvPr/>
        </p:nvGrpSpPr>
        <p:grpSpPr>
          <a:xfrm>
            <a:off x="8116921" y="4763328"/>
            <a:ext cx="2323749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5C14BCDD-88A1-49D4-BF37-5876ED245DA6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Прямоугольник: скругленные углы 4">
              <a:extLst>
                <a:ext uri="{FF2B5EF4-FFF2-40B4-BE49-F238E27FC236}">
                  <a16:creationId xmlns:a16="http://schemas.microsoft.com/office/drawing/2014/main" id="{8991308C-F623-4696-97C1-564A87F84D11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Фізична культура і спорт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програми</a:t>
              </a:r>
            </a:p>
          </p:txBody>
        </p:sp>
      </p:grp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A8FB499-58DA-4980-8BE4-74A9D5BC1D2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590790" y="1349919"/>
            <a:ext cx="3688006" cy="2185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9B4AEB1-DABC-4ECB-A977-0D3732E56969}"/>
              </a:ext>
            </a:extLst>
          </p:cNvPr>
          <p:cNvCxnSpPr>
            <a:cxnSpLocks/>
          </p:cNvCxnSpPr>
          <p:nvPr/>
        </p:nvCxnSpPr>
        <p:spPr>
          <a:xfrm>
            <a:off x="5614360" y="1415099"/>
            <a:ext cx="1705510" cy="3880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98D1F6AA-1D92-4AF6-8207-1336FD5E77A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590790" y="1349919"/>
            <a:ext cx="3715305" cy="3364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81658A5-2E46-40B4-99E0-0EEE3B3510FE}"/>
              </a:ext>
            </a:extLst>
          </p:cNvPr>
          <p:cNvGrpSpPr/>
          <p:nvPr/>
        </p:nvGrpSpPr>
        <p:grpSpPr>
          <a:xfrm>
            <a:off x="8408901" y="1575508"/>
            <a:ext cx="2892993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5CE816C0-BCDD-4F4F-9B42-AE185C18A272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Прямоугольник: скругленные углы 4">
              <a:extLst>
                <a:ext uri="{FF2B5EF4-FFF2-40B4-BE49-F238E27FC236}">
                  <a16:creationId xmlns:a16="http://schemas.microsoft.com/office/drawing/2014/main" id="{048AA1A4-8572-45AD-A8CE-9B715E6A01D1}"/>
                </a:ext>
              </a:extLst>
            </p:cNvPr>
            <p:cNvSpPr txBox="1"/>
            <p:nvPr/>
          </p:nvSpPr>
          <p:spPr>
            <a:xfrm>
              <a:off x="1954835" y="1022892"/>
              <a:ext cx="1694492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Житлово – комунальне господарство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програми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773A96F-930E-40D0-A64D-A078E0FAAE0C}"/>
              </a:ext>
            </a:extLst>
          </p:cNvPr>
          <p:cNvGrpSpPr/>
          <p:nvPr/>
        </p:nvGrpSpPr>
        <p:grpSpPr>
          <a:xfrm>
            <a:off x="9398735" y="3045299"/>
            <a:ext cx="2323749" cy="1006573"/>
            <a:chOff x="1905698" y="973755"/>
            <a:chExt cx="1789502" cy="10065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1E5D4C7C-8C03-4C93-A378-E7993A466336}"/>
                </a:ext>
              </a:extLst>
            </p:cNvPr>
            <p:cNvSpPr/>
            <p:nvPr/>
          </p:nvSpPr>
          <p:spPr>
            <a:xfrm>
              <a:off x="1905698" y="973755"/>
              <a:ext cx="1789502" cy="100657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Прямоугольник: скругленные углы 4">
              <a:extLst>
                <a:ext uri="{FF2B5EF4-FFF2-40B4-BE49-F238E27FC236}">
                  <a16:creationId xmlns:a16="http://schemas.microsoft.com/office/drawing/2014/main" id="{B009E1CB-BCDE-4281-8162-C000110B7B95}"/>
                </a:ext>
              </a:extLst>
            </p:cNvPr>
            <p:cNvSpPr txBox="1"/>
            <p:nvPr/>
          </p:nvSpPr>
          <p:spPr>
            <a:xfrm>
              <a:off x="1954835" y="1022892"/>
              <a:ext cx="1691228" cy="90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Капітальні вкладення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1600" b="1" kern="12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програми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6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90919373"/>
              </p:ext>
            </p:extLst>
          </p:nvPr>
        </p:nvGraphicFramePr>
        <p:xfrm>
          <a:off x="830510" y="746621"/>
          <a:ext cx="10452683" cy="526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1BA88F-6DA4-4A2A-92D4-16CA59197FE7}"/>
              </a:ext>
            </a:extLst>
          </p:cNvPr>
          <p:cNvSpPr txBox="1"/>
          <p:nvPr/>
        </p:nvSpPr>
        <p:spPr>
          <a:xfrm>
            <a:off x="1526796" y="5066950"/>
            <a:ext cx="9060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 На придбання обладнання спрямовано – </a:t>
            </a:r>
            <a:r>
              <a:rPr lang="en-US" sz="2000" b="1" dirty="0">
                <a:solidFill>
                  <a:srgbClr val="002060"/>
                </a:solidFill>
              </a:rPr>
              <a:t>756,9</a:t>
            </a:r>
            <a:r>
              <a:rPr lang="uk-UA" sz="2000" b="1" dirty="0">
                <a:solidFill>
                  <a:srgbClr val="002060"/>
                </a:solidFill>
              </a:rPr>
              <a:t> тис.грн.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AF330-64F6-4AFB-AD27-F9D609C60935}"/>
              </a:ext>
            </a:extLst>
          </p:cNvPr>
          <p:cNvSpPr txBox="1"/>
          <p:nvPr/>
        </p:nvSpPr>
        <p:spPr>
          <a:xfrm rot="16200000">
            <a:off x="1181306" y="5320924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5D82A91-0D19-4693-A6FC-E2A3DCCB0D7C}"/>
              </a:ext>
            </a:extLst>
          </p:cNvPr>
          <p:cNvSpPr txBox="1"/>
          <p:nvPr/>
        </p:nvSpPr>
        <p:spPr>
          <a:xfrm rot="16200000">
            <a:off x="1181306" y="5320924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1C8AFC-EFF9-44E4-BE97-FF4892E4E7D2}"/>
              </a:ext>
            </a:extLst>
          </p:cNvPr>
          <p:cNvSpPr/>
          <p:nvPr/>
        </p:nvSpPr>
        <p:spPr>
          <a:xfrm>
            <a:off x="603230" y="1065363"/>
            <a:ext cx="4041631" cy="1095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бібліотек –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688,2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03276CF-9ED4-4A9B-AF58-D09E9990845A}"/>
              </a:ext>
            </a:extLst>
          </p:cNvPr>
          <p:cNvCxnSpPr>
            <a:cxnSpLocks/>
          </p:cNvCxnSpPr>
          <p:nvPr/>
        </p:nvCxnSpPr>
        <p:spPr>
          <a:xfrm>
            <a:off x="7595303" y="2271643"/>
            <a:ext cx="0" cy="36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BC7DB3D-5686-4BB7-A4AF-4DAAA5EEE57C}"/>
              </a:ext>
            </a:extLst>
          </p:cNvPr>
          <p:cNvSpPr/>
          <p:nvPr/>
        </p:nvSpPr>
        <p:spPr>
          <a:xfrm>
            <a:off x="806741" y="2795063"/>
            <a:ext cx="3647809" cy="5840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приміщень  бібліотеки 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 П. Буйка –  688,2 тис.грн.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46D836-ACFC-4C08-993C-2B8EEC3C8D57}"/>
              </a:ext>
            </a:extLst>
          </p:cNvPr>
          <p:cNvSpPr txBox="1"/>
          <p:nvPr/>
        </p:nvSpPr>
        <p:spPr>
          <a:xfrm>
            <a:off x="806741" y="370648"/>
            <a:ext cx="10578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проведення капітального ремонту спрямовано – 3576,7 тис.грн.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C39CCD-02C5-4060-B9EC-3FF20C93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0" y="3942826"/>
            <a:ext cx="1905039" cy="12929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DD7C80-0DF4-46C1-9A74-956D04F4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22" y="3942826"/>
            <a:ext cx="1905039" cy="1292912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EA76211-4319-41DB-8639-C48D8FC7B784}"/>
              </a:ext>
            </a:extLst>
          </p:cNvPr>
          <p:cNvSpPr/>
          <p:nvPr/>
        </p:nvSpPr>
        <p:spPr>
          <a:xfrm>
            <a:off x="6096000" y="2692297"/>
            <a:ext cx="2544659" cy="114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будівлі Центру культури та мистецтв Дніпровського району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(вул. Миропільська,19) –  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498,8 тис.грн.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D57C35-ACD3-4C8E-9841-051167A3662E}"/>
              </a:ext>
            </a:extLst>
          </p:cNvPr>
          <p:cNvSpPr/>
          <p:nvPr/>
        </p:nvSpPr>
        <p:spPr>
          <a:xfrm>
            <a:off x="6095999" y="1017098"/>
            <a:ext cx="4377185" cy="1143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палаців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 культури, клубів, центрів дозвілля та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нших клубних закладів 2888,5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6957833-E4EE-42F3-A5E0-9095C478AAAF}"/>
              </a:ext>
            </a:extLst>
          </p:cNvPr>
          <p:cNvCxnSpPr>
            <a:cxnSpLocks/>
          </p:cNvCxnSpPr>
          <p:nvPr/>
        </p:nvCxnSpPr>
        <p:spPr>
          <a:xfrm>
            <a:off x="2630645" y="2310280"/>
            <a:ext cx="0" cy="36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CC39DB4-2A08-4221-881E-D07D19614C47}"/>
              </a:ext>
            </a:extLst>
          </p:cNvPr>
          <p:cNvSpPr/>
          <p:nvPr/>
        </p:nvSpPr>
        <p:spPr>
          <a:xfrm>
            <a:off x="6144274" y="4211719"/>
            <a:ext cx="2496385" cy="114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покрівлі Центру культури та мистецтв Дніпровського району  (вул. Алмаатинська,109) –  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2389,7 тис.грн.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48582A-A123-423E-A1D1-8E1778027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872" y="4211719"/>
            <a:ext cx="1816683" cy="11439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F0B399A-03AD-4A53-A209-F598CBD7D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872" y="2679394"/>
            <a:ext cx="1816683" cy="11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1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983375" y="664022"/>
            <a:ext cx="9510807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2 бюджетних програмах галузі 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«Фізична культура і спорт» склало  38 882,4 тис.грн, або 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96,4% планових призначень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765261" y="2895923"/>
            <a:ext cx="4377186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навчально-тренувальна робота комунальних дитячо-юнацьких спортивних шкіл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38 841,3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6154723" y="2895923"/>
            <a:ext cx="4538418" cy="1384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місцевих центрів фізичного здоров'я населення "Спорт для всіх" та проведення фізкультурно-масових заходів серед населення регіону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41,1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іаграма 12"/>
          <p:cNvGraphicFramePr/>
          <p:nvPr>
            <p:extLst>
              <p:ext uri="{D42A27DB-BD31-4B8C-83A1-F6EECF244321}">
                <p14:modId xmlns:p14="http://schemas.microsoft.com/office/powerpoint/2010/main" val="1597376826"/>
              </p:ext>
            </p:extLst>
          </p:nvPr>
        </p:nvGraphicFramePr>
        <p:xfrm>
          <a:off x="595618" y="586236"/>
          <a:ext cx="11022075" cy="581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26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6F0A81-CBEC-47FE-9B93-6BA56256A30F}"/>
              </a:ext>
            </a:extLst>
          </p:cNvPr>
          <p:cNvSpPr/>
          <p:nvPr/>
        </p:nvSpPr>
        <p:spPr>
          <a:xfrm>
            <a:off x="2448882" y="2401017"/>
            <a:ext cx="4186989" cy="12824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ПРИМІЩЕНЬ ДИТЯЧО-ЮНАЦЬКОЇ СПОРТИВНОЇ ШКОЛИ  № 10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ВУЛ. І. МИКОЛАЙЧУКА, 3-А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354,9 тис.грн.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BBF62F-5C9E-4574-B750-9AD7BBE7685E}"/>
              </a:ext>
            </a:extLst>
          </p:cNvPr>
          <p:cNvSpPr/>
          <p:nvPr/>
        </p:nvSpPr>
        <p:spPr>
          <a:xfrm>
            <a:off x="2703429" y="4920776"/>
            <a:ext cx="4239974" cy="12824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СТАДІОНУ «ДНІПРОВЕЦЬ» ДИТЯЧО-ЮНАЦЬКОЇ СПОРТИВНОЇ ШКОЛИ № 21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ВУЛ. АЛМАТИНСЬКА, 60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937,0 тис.грн.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D455E9-0F13-46D2-B6E5-CED2AC4FB7EA}"/>
              </a:ext>
            </a:extLst>
          </p:cNvPr>
          <p:cNvSpPr txBox="1">
            <a:spLocks/>
          </p:cNvSpPr>
          <p:nvPr/>
        </p:nvSpPr>
        <p:spPr>
          <a:xfrm>
            <a:off x="574307" y="457201"/>
            <a:ext cx="11207692" cy="519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417185-EA81-44B3-B112-4EB6D223F38E}"/>
              </a:ext>
            </a:extLst>
          </p:cNvPr>
          <p:cNvSpPr/>
          <p:nvPr/>
        </p:nvSpPr>
        <p:spPr>
          <a:xfrm>
            <a:off x="6741814" y="533825"/>
            <a:ext cx="4186988" cy="1125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обладнання– 4796,0 тис.грн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50A0752-C07E-4C64-8F02-3B62C7896647}"/>
              </a:ext>
            </a:extLst>
          </p:cNvPr>
          <p:cNvSpPr/>
          <p:nvPr/>
        </p:nvSpPr>
        <p:spPr>
          <a:xfrm>
            <a:off x="627759" y="4037485"/>
            <a:ext cx="4455798" cy="64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– 1291,9 тис.грн</a:t>
            </a:r>
          </a:p>
        </p:txBody>
      </p:sp>
      <p:sp>
        <p:nvSpPr>
          <p:cNvPr id="42" name="Стрелка: вниз 41">
            <a:extLst>
              <a:ext uri="{FF2B5EF4-FFF2-40B4-BE49-F238E27FC236}">
                <a16:creationId xmlns:a16="http://schemas.microsoft.com/office/drawing/2014/main" id="{217D9DE9-5A82-43F0-A6AA-51DB998C33C6}"/>
              </a:ext>
            </a:extLst>
          </p:cNvPr>
          <p:cNvSpPr/>
          <p:nvPr/>
        </p:nvSpPr>
        <p:spPr>
          <a:xfrm>
            <a:off x="867467" y="2350002"/>
            <a:ext cx="399270" cy="78748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36927CAB-325A-48AA-892F-0FD3DDBF47CF}"/>
              </a:ext>
            </a:extLst>
          </p:cNvPr>
          <p:cNvSpPr/>
          <p:nvPr/>
        </p:nvSpPr>
        <p:spPr>
          <a:xfrm rot="16200000">
            <a:off x="5893705" y="634810"/>
            <a:ext cx="325979" cy="68431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9B06FD-B00B-4D86-A6B5-24DE334B36E8}"/>
              </a:ext>
            </a:extLst>
          </p:cNvPr>
          <p:cNvSpPr/>
          <p:nvPr/>
        </p:nvSpPr>
        <p:spPr>
          <a:xfrm>
            <a:off x="931637" y="638916"/>
            <a:ext cx="437718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та навчально-тренувальна робота комунальних дитячо-юнацьких спортивних шкіл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6 087,9 тис. грн. (98,9%)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D2394-0173-49E7-9103-CA928C648137}"/>
              </a:ext>
            </a:extLst>
          </p:cNvPr>
          <p:cNvSpPr txBox="1"/>
          <p:nvPr/>
        </p:nvSpPr>
        <p:spPr>
          <a:xfrm rot="16200000">
            <a:off x="1412918" y="5204279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9422BF5-D1B1-4D82-A2ED-F94580D3A727}"/>
              </a:ext>
            </a:extLst>
          </p:cNvPr>
          <p:cNvCxnSpPr>
            <a:cxnSpLocks/>
          </p:cNvCxnSpPr>
          <p:nvPr/>
        </p:nvCxnSpPr>
        <p:spPr>
          <a:xfrm flipV="1">
            <a:off x="1312263" y="3160893"/>
            <a:ext cx="1043816" cy="782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CDC1751-E96B-4330-83A0-5BB7A1493374}"/>
              </a:ext>
            </a:extLst>
          </p:cNvPr>
          <p:cNvCxnSpPr>
            <a:cxnSpLocks/>
          </p:cNvCxnSpPr>
          <p:nvPr/>
        </p:nvCxnSpPr>
        <p:spPr>
          <a:xfrm>
            <a:off x="1366522" y="4776121"/>
            <a:ext cx="1082360" cy="105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Оголошено тендер на розробку проектної документації для проведення  капітального ремонту стадіону &quot;Дніпровець&quot; - газета Дніпровського та  Дарницького районів">
            <a:extLst>
              <a:ext uri="{FF2B5EF4-FFF2-40B4-BE49-F238E27FC236}">
                <a16:creationId xmlns:a16="http://schemas.microsoft.com/office/drawing/2014/main" id="{AFED82F9-92E7-41B7-9105-49605799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78" y="4920776"/>
            <a:ext cx="3009900" cy="12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840459C-FBE7-4B4B-AEE4-507851E69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33" y="1895856"/>
            <a:ext cx="2438400" cy="1312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F114A88-1A17-450A-B777-EE8B3BBA9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80" y="2992949"/>
            <a:ext cx="2369986" cy="13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4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983375" y="664022"/>
            <a:ext cx="9510807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2 бюджетних програмах галузі 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«Державне управління » склало  131 724,2 тис.грн, або 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96,9% планових призначень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765261" y="2895923"/>
            <a:ext cx="4377186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 і управління Дніпровською районною в місті Києві державною адміністрацією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131 689,9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6154723" y="2895923"/>
            <a:ext cx="4538418" cy="1384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місцевих виборів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34,3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307" y="457201"/>
            <a:ext cx="11207692" cy="519765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видатків по галузі «Державне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іаграма 12">
            <a:extLst>
              <a:ext uri="{FF2B5EF4-FFF2-40B4-BE49-F238E27FC236}">
                <a16:creationId xmlns:a16="http://schemas.microsoft.com/office/drawing/2014/main" id="{EBD2512B-FAAC-49BA-93B8-683ECCCB1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309656"/>
              </p:ext>
            </p:extLst>
          </p:nvPr>
        </p:nvGraphicFramePr>
        <p:xfrm>
          <a:off x="595618" y="755009"/>
          <a:ext cx="11022075" cy="564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75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F07425-7304-49FB-9CD3-97E5BAAC1F95}"/>
              </a:ext>
            </a:extLst>
          </p:cNvPr>
          <p:cNvSpPr/>
          <p:nvPr/>
        </p:nvSpPr>
        <p:spPr>
          <a:xfrm>
            <a:off x="6814791" y="409192"/>
            <a:ext cx="4855887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 і управління Дніпровською районною в місті Києві державною адміністрацією – 6227,0 тис.грн. (99,2%)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6F0A81-CBEC-47FE-9B93-6BA56256A30F}"/>
              </a:ext>
            </a:extLst>
          </p:cNvPr>
          <p:cNvSpPr/>
          <p:nvPr/>
        </p:nvSpPr>
        <p:spPr>
          <a:xfrm>
            <a:off x="1243207" y="2364950"/>
            <a:ext cx="418698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будівлі Дніпровської районної в місті Києві державної адміністрації , булв. Праці, 1/1 – 1989,2 тис.грн.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BBF62F-5C9E-4574-B750-9AD7BBE7685E}"/>
              </a:ext>
            </a:extLst>
          </p:cNvPr>
          <p:cNvSpPr/>
          <p:nvPr/>
        </p:nvSpPr>
        <p:spPr>
          <a:xfrm>
            <a:off x="1243207" y="4502987"/>
            <a:ext cx="4239974" cy="10496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приміщення за адресою м.Київ Шосе Харківське,4-А – 3963,8 тис.грн.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D455E9-0F13-46D2-B6E5-CED2AC4FB7EA}"/>
              </a:ext>
            </a:extLst>
          </p:cNvPr>
          <p:cNvSpPr txBox="1">
            <a:spLocks/>
          </p:cNvSpPr>
          <p:nvPr/>
        </p:nvSpPr>
        <p:spPr>
          <a:xfrm>
            <a:off x="574307" y="457201"/>
            <a:ext cx="11207692" cy="519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417185-EA81-44B3-B112-4EB6D223F38E}"/>
              </a:ext>
            </a:extLst>
          </p:cNvPr>
          <p:cNvSpPr/>
          <p:nvPr/>
        </p:nvSpPr>
        <p:spPr>
          <a:xfrm>
            <a:off x="1239245" y="407323"/>
            <a:ext cx="4186988" cy="1125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обладнання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комп'ютерної техніки) для Управління соціального захисту населення Дніпровської районної в місті Києві державної адміністрації– 274,0 тис.грн ( 98,2%)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50A0752-C07E-4C64-8F02-3B62C7896647}"/>
              </a:ext>
            </a:extLst>
          </p:cNvPr>
          <p:cNvSpPr/>
          <p:nvPr/>
        </p:nvSpPr>
        <p:spPr>
          <a:xfrm>
            <a:off x="7290377" y="3540154"/>
            <a:ext cx="4239973" cy="9628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– 5953,0 тис.грн ( 99,2%)</a:t>
            </a:r>
          </a:p>
        </p:txBody>
      </p:sp>
      <p:sp>
        <p:nvSpPr>
          <p:cNvPr id="42" name="Стрелка: вниз 41">
            <a:extLst>
              <a:ext uri="{FF2B5EF4-FFF2-40B4-BE49-F238E27FC236}">
                <a16:creationId xmlns:a16="http://schemas.microsoft.com/office/drawing/2014/main" id="{217D9DE9-5A82-43F0-A6AA-51DB998C33C6}"/>
              </a:ext>
            </a:extLst>
          </p:cNvPr>
          <p:cNvSpPr/>
          <p:nvPr/>
        </p:nvSpPr>
        <p:spPr>
          <a:xfrm>
            <a:off x="9519570" y="2491566"/>
            <a:ext cx="289160" cy="462734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36927CAB-325A-48AA-892F-0FD3DDBF47CF}"/>
              </a:ext>
            </a:extLst>
          </p:cNvPr>
          <p:cNvSpPr/>
          <p:nvPr/>
        </p:nvSpPr>
        <p:spPr>
          <a:xfrm rot="5400000">
            <a:off x="5966034" y="582827"/>
            <a:ext cx="312918" cy="47536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5AD7EF9-F1D2-444E-A438-CC0B444C65F6}"/>
              </a:ext>
            </a:extLst>
          </p:cNvPr>
          <p:cNvCxnSpPr>
            <a:cxnSpLocks/>
          </p:cNvCxnSpPr>
          <p:nvPr/>
        </p:nvCxnSpPr>
        <p:spPr>
          <a:xfrm flipH="1" flipV="1">
            <a:off x="5760762" y="3119697"/>
            <a:ext cx="1322874" cy="901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82381F4-89A0-4683-B07E-65313E3E7399}"/>
              </a:ext>
            </a:extLst>
          </p:cNvPr>
          <p:cNvCxnSpPr>
            <a:cxnSpLocks/>
          </p:cNvCxnSpPr>
          <p:nvPr/>
        </p:nvCxnSpPr>
        <p:spPr>
          <a:xfrm flipH="1">
            <a:off x="5735991" y="4118994"/>
            <a:ext cx="1347645" cy="1084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227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513079" y="277158"/>
            <a:ext cx="10992050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5 бюджетних програмах галузі 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«Житлово – комунальне господарство » склало 256 655,8тис.грн, або 97 % планових призначень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807206" y="2115494"/>
            <a:ext cx="4377186" cy="9068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Експлуатація та технічне обслуговування житлового фонду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182 896,2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807207" y="3291718"/>
            <a:ext cx="4377185" cy="9866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надійної та безперебійної експлуатації ліфтів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–2 064,5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807206" y="4547770"/>
            <a:ext cx="4377185" cy="9068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благоустрою населених пунктів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54 627,9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5D1BB1-BF44-4E35-9917-0E0849C3BA07}"/>
              </a:ext>
            </a:extLst>
          </p:cNvPr>
          <p:cNvSpPr/>
          <p:nvPr/>
        </p:nvSpPr>
        <p:spPr>
          <a:xfrm>
            <a:off x="5916825" y="2115494"/>
            <a:ext cx="4622308" cy="20694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заходів за рахунок цільових фондів, утворених Верховною Радою Автономної Республіки Крим, органами місцевого самоврядування і місцевими органами виконавчої влади і фондів, утворених Верховною Радою Автономної Республіки Крим, органами місцевого самоврядування і місцевими органами виконавчої влади– 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13 823,6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2DBD0C-9B59-4729-89DE-82D35C9AAE3D}"/>
              </a:ext>
            </a:extLst>
          </p:cNvPr>
          <p:cNvSpPr/>
          <p:nvPr/>
        </p:nvSpPr>
        <p:spPr>
          <a:xfrm>
            <a:off x="5916825" y="4355651"/>
            <a:ext cx="4622308" cy="1098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інвестиційних проектів в рамках здійснення заходів щодо соціально-економічного розвитку окремих територій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3243,6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DC049D16-811E-4103-A486-A5B957DA4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682565"/>
              </p:ext>
            </p:extLst>
          </p:nvPr>
        </p:nvGraphicFramePr>
        <p:xfrm>
          <a:off x="943276" y="1472665"/>
          <a:ext cx="10618695" cy="481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958E54-4750-4E5A-AB1C-9EFF580283AE}"/>
              </a:ext>
            </a:extLst>
          </p:cNvPr>
          <p:cNvSpPr txBox="1"/>
          <p:nvPr/>
        </p:nvSpPr>
        <p:spPr>
          <a:xfrm>
            <a:off x="654519" y="301525"/>
            <a:ext cx="11213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СТРУКТУРА ВИДАТКІВ ПО ГАЛУЗІ «ЖИТЛОВО – КОМУНАЛЬНЕ ГОСПОДАРСТВО</a:t>
            </a:r>
            <a:r>
              <a:rPr lang="uk-UA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165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226" y="78155"/>
            <a:ext cx="10729519" cy="78153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Bottom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Динаміка видатків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784770"/>
              </p:ext>
            </p:extLst>
          </p:nvPr>
        </p:nvGraphicFramePr>
        <p:xfrm>
          <a:off x="788566" y="963784"/>
          <a:ext cx="8883940" cy="516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5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BCFCD-9C96-458D-975A-F8755746C97F}"/>
              </a:ext>
            </a:extLst>
          </p:cNvPr>
          <p:cNvSpPr txBox="1"/>
          <p:nvPr/>
        </p:nvSpPr>
        <p:spPr>
          <a:xfrm rot="16200000">
            <a:off x="10747653" y="5460032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67A2D-69B1-487C-8E84-F4E6F1F26AEB}"/>
              </a:ext>
            </a:extLst>
          </p:cNvPr>
          <p:cNvSpPr txBox="1"/>
          <p:nvPr/>
        </p:nvSpPr>
        <p:spPr>
          <a:xfrm>
            <a:off x="262254" y="62573"/>
            <a:ext cx="1166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проведення капітального ремонту 398 об'єктів спрямовано– 178 297,7 тис.грн.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59C518-3B22-49FD-8FC7-032F58463364}"/>
              </a:ext>
            </a:extLst>
          </p:cNvPr>
          <p:cNvSpPr/>
          <p:nvPr/>
        </p:nvSpPr>
        <p:spPr>
          <a:xfrm>
            <a:off x="5832440" y="2209004"/>
            <a:ext cx="2928905" cy="4892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панелей перекриття, стінових панелей 1 об’єкту –  804,2 тис.грн.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EA9085-18AD-467E-BA16-EEC3AF9E8701}"/>
              </a:ext>
            </a:extLst>
          </p:cNvPr>
          <p:cNvSpPr/>
          <p:nvPr/>
        </p:nvSpPr>
        <p:spPr>
          <a:xfrm>
            <a:off x="427995" y="4614607"/>
            <a:ext cx="2914851" cy="413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вхідних груп 8 об'єктів – 3709,2 тис.грн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525D50-072F-4E28-97DA-340CD79CD6F0}"/>
              </a:ext>
            </a:extLst>
          </p:cNvPr>
          <p:cNvSpPr/>
          <p:nvPr/>
        </p:nvSpPr>
        <p:spPr>
          <a:xfrm>
            <a:off x="417628" y="2232964"/>
            <a:ext cx="2945956" cy="4156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вікон 70 об'єктів – 16689,2 тис.грн.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93557C-07F1-4646-A902-B0D49FF65A9D}"/>
              </a:ext>
            </a:extLst>
          </p:cNvPr>
          <p:cNvSpPr/>
          <p:nvPr/>
        </p:nvSpPr>
        <p:spPr>
          <a:xfrm>
            <a:off x="417628" y="1611709"/>
            <a:ext cx="2945955" cy="5419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громадських проектів 1 об’єкту – 160,9 тис.грн.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6EC1F39-DBBC-455A-B2A4-60D9120EB1A1}"/>
              </a:ext>
            </a:extLst>
          </p:cNvPr>
          <p:cNvSpPr/>
          <p:nvPr/>
        </p:nvSpPr>
        <p:spPr>
          <a:xfrm>
            <a:off x="448730" y="2727149"/>
            <a:ext cx="2925220" cy="569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(модернізація) індивідуальних теплових пунктів 11 об'єктів – 6363,1 тис.грн.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8F7D45-4EE6-4D01-AEE1-1D2C842FF1BD}"/>
              </a:ext>
            </a:extLst>
          </p:cNvPr>
          <p:cNvSpPr/>
          <p:nvPr/>
        </p:nvSpPr>
        <p:spPr>
          <a:xfrm>
            <a:off x="417626" y="3953806"/>
            <a:ext cx="2925220" cy="591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асфальтного покриття прибудинкових територій ті міжквартальних проїздів 100  об'єктів 48431,4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B68F10-74FC-4BD2-A98C-0D322E14943C}"/>
              </a:ext>
            </a:extLst>
          </p:cNvPr>
          <p:cNvSpPr/>
          <p:nvPr/>
        </p:nvSpPr>
        <p:spPr>
          <a:xfrm>
            <a:off x="5815065" y="3304507"/>
            <a:ext cx="2957367" cy="4718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</a:t>
            </a:r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сходових клітин 32 об'єктів – 14371,2 тис.грн.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A56CBF2-D6CD-4D5B-AFAD-3D39606C7FCF}"/>
              </a:ext>
            </a:extLst>
          </p:cNvPr>
          <p:cNvSpPr/>
          <p:nvPr/>
        </p:nvSpPr>
        <p:spPr>
          <a:xfrm>
            <a:off x="5826154" y="1637373"/>
            <a:ext cx="2935191" cy="492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місць загального користування 22 об'єктів – 15763,8 тис.грн.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4B4B6B6-63D8-4921-91DC-5C01F301D8DF}"/>
              </a:ext>
            </a:extLst>
          </p:cNvPr>
          <p:cNvSpPr/>
          <p:nvPr/>
        </p:nvSpPr>
        <p:spPr>
          <a:xfrm>
            <a:off x="5789719" y="6000106"/>
            <a:ext cx="2982713" cy="492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Підсилення фундаменту 1 об’єкту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415,3 тис.грн.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E183375-18B3-4021-8A57-D25D4EA182E7}"/>
              </a:ext>
            </a:extLst>
          </p:cNvPr>
          <p:cNvSpPr/>
          <p:nvPr/>
        </p:nvSpPr>
        <p:spPr>
          <a:xfrm>
            <a:off x="5826154" y="2760310"/>
            <a:ext cx="2935191" cy="4843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покрівель 37 об'єктів – 25589,5 тис.грн.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2AD465D-6547-4D8B-A60F-D2CBB3237A09}"/>
              </a:ext>
            </a:extLst>
          </p:cNvPr>
          <p:cNvSpPr/>
          <p:nvPr/>
        </p:nvSpPr>
        <p:spPr>
          <a:xfrm>
            <a:off x="5800807" y="5399811"/>
            <a:ext cx="2982713" cy="540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контейнерних майданчиків для сміття 4 об'єктів – 9142,4 тис.грн.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716A78F-803C-432E-BAC7-D430458A65DA}"/>
              </a:ext>
            </a:extLst>
          </p:cNvPr>
          <p:cNvSpPr/>
          <p:nvPr/>
        </p:nvSpPr>
        <p:spPr>
          <a:xfrm>
            <a:off x="421741" y="5065048"/>
            <a:ext cx="2945955" cy="4097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балконів 1 об’єкту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104,2 тис.грн.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9DD940C-EE86-49B9-93A1-A65A7DEBCD6E}"/>
              </a:ext>
            </a:extLst>
          </p:cNvPr>
          <p:cNvSpPr/>
          <p:nvPr/>
        </p:nvSpPr>
        <p:spPr>
          <a:xfrm>
            <a:off x="5826154" y="3823307"/>
            <a:ext cx="2957366" cy="497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фасадів 5 об'єктів – 5460,0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716B6D5-07E9-4A8C-A307-E5609C48D9E9}"/>
              </a:ext>
            </a:extLst>
          </p:cNvPr>
          <p:cNvSpPr/>
          <p:nvPr/>
        </p:nvSpPr>
        <p:spPr>
          <a:xfrm>
            <a:off x="438363" y="3367450"/>
            <a:ext cx="2925220" cy="497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інженерних мереж 34 об’єктів – 9532,8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AAD4499-33BE-4747-A7A6-8165712B8203}"/>
              </a:ext>
            </a:extLst>
          </p:cNvPr>
          <p:cNvSpPr/>
          <p:nvPr/>
        </p:nvSpPr>
        <p:spPr>
          <a:xfrm>
            <a:off x="5821563" y="4367691"/>
            <a:ext cx="2950869" cy="467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спортивних майданчиків 7 об’єктів – 5591,9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811D765-01A9-4F81-A1CA-E8EF69B262F7}"/>
              </a:ext>
            </a:extLst>
          </p:cNvPr>
          <p:cNvSpPr/>
          <p:nvPr/>
        </p:nvSpPr>
        <p:spPr>
          <a:xfrm>
            <a:off x="1582900" y="530858"/>
            <a:ext cx="3582099" cy="8943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Експлуатація та технічне обслуговування житлового фонду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176233,2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1F6AE3E-9556-4E8B-9781-6D3D40A01404}"/>
              </a:ext>
            </a:extLst>
          </p:cNvPr>
          <p:cNvSpPr/>
          <p:nvPr/>
        </p:nvSpPr>
        <p:spPr>
          <a:xfrm>
            <a:off x="6679967" y="547235"/>
            <a:ext cx="3582099" cy="8984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надійної та безперебійної експлуатації ліфтів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–2 064,5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4CFB20-5427-4638-8C6E-29B07D1D6FCC}"/>
              </a:ext>
            </a:extLst>
          </p:cNvPr>
          <p:cNvSpPr/>
          <p:nvPr/>
        </p:nvSpPr>
        <p:spPr>
          <a:xfrm>
            <a:off x="417626" y="5539211"/>
            <a:ext cx="2925220" cy="497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електричних мереж/ електрощитових 26 об’єктів – 6439,0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68B5A83-D7FA-4FE5-82A4-B96CBD1165CD}"/>
              </a:ext>
            </a:extLst>
          </p:cNvPr>
          <p:cNvSpPr/>
          <p:nvPr/>
        </p:nvSpPr>
        <p:spPr>
          <a:xfrm>
            <a:off x="438363" y="6083876"/>
            <a:ext cx="2904483" cy="591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міжквартальних проїздів та прибудинкових територій житлової забудови 8 об'єктів 4212,2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838AB2A-CA33-4196-A64C-4F6CCC2B582B}"/>
              </a:ext>
            </a:extLst>
          </p:cNvPr>
          <p:cNvSpPr/>
          <p:nvPr/>
        </p:nvSpPr>
        <p:spPr>
          <a:xfrm>
            <a:off x="5815065" y="4872014"/>
            <a:ext cx="2950869" cy="467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ігрових майданчиків 12 об’єктів – 3892,7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445042-0603-4643-A281-F81C6C136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83" y="1726753"/>
            <a:ext cx="1948294" cy="148429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A7CB81-8210-4105-B755-965DFB793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51" y="1705956"/>
            <a:ext cx="2155388" cy="14823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A43E08-5046-4FFA-884A-D4B58552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983" y="3390720"/>
            <a:ext cx="1948294" cy="13949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629BFA9-B177-4149-AF7A-D51264B3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376" y="4972117"/>
            <a:ext cx="2002901" cy="15204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460548-89DE-4F04-AD05-7FB26B113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251" y="3347206"/>
            <a:ext cx="2165583" cy="1465997"/>
          </a:xfrm>
          <a:prstGeom prst="rect">
            <a:avLst/>
          </a:prstGeom>
        </p:spPr>
      </p:pic>
      <p:pic>
        <p:nvPicPr>
          <p:cNvPr id="2050" name="Picture 2" descr="КК «Київавтодор» проводить ремонт внутрішньоквартальних проїздів та  подвір'їв столиці">
            <a:extLst>
              <a:ext uri="{FF2B5EF4-FFF2-40B4-BE49-F238E27FC236}">
                <a16:creationId xmlns:a16="http://schemas.microsoft.com/office/drawing/2014/main" id="{0AB6F99B-85B6-4D3E-AB77-AB5551A6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46" y="4972117"/>
            <a:ext cx="2155388" cy="15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13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BCFCD-9C96-458D-975A-F8755746C97F}"/>
              </a:ext>
            </a:extLst>
          </p:cNvPr>
          <p:cNvSpPr txBox="1"/>
          <p:nvPr/>
        </p:nvSpPr>
        <p:spPr>
          <a:xfrm rot="16200000">
            <a:off x="10747653" y="5460032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EA9085-18AD-467E-BA16-EEC3AF9E8701}"/>
              </a:ext>
            </a:extLst>
          </p:cNvPr>
          <p:cNvSpPr/>
          <p:nvPr/>
        </p:nvSpPr>
        <p:spPr>
          <a:xfrm>
            <a:off x="5996802" y="514319"/>
            <a:ext cx="4068504" cy="4677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вхідних груп 1 об’єкту – 70,0 тис.грн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B68F10-74FC-4BD2-A98C-0D322E14943C}"/>
              </a:ext>
            </a:extLst>
          </p:cNvPr>
          <p:cNvSpPr/>
          <p:nvPr/>
        </p:nvSpPr>
        <p:spPr>
          <a:xfrm>
            <a:off x="5996802" y="3795859"/>
            <a:ext cx="4068503" cy="62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</a:t>
            </a:r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сходових клітин 3 об'єктів – 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1239,5 тис.грн.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E183375-18B3-4021-8A57-D25D4EA182E7}"/>
              </a:ext>
            </a:extLst>
          </p:cNvPr>
          <p:cNvSpPr/>
          <p:nvPr/>
        </p:nvSpPr>
        <p:spPr>
          <a:xfrm>
            <a:off x="5996802" y="2995506"/>
            <a:ext cx="4068503" cy="4974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покрівель 4 об'єктів – 2461,5 тис.грн.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9DD940C-EE86-49B9-93A1-A65A7DEBCD6E}"/>
              </a:ext>
            </a:extLst>
          </p:cNvPr>
          <p:cNvSpPr/>
          <p:nvPr/>
        </p:nvSpPr>
        <p:spPr>
          <a:xfrm>
            <a:off x="5996802" y="4702918"/>
            <a:ext cx="4068502" cy="4974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ліфтів 2 об'єктів – 2064,5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716B6D5-07E9-4A8C-A307-E5609C48D9E9}"/>
              </a:ext>
            </a:extLst>
          </p:cNvPr>
          <p:cNvSpPr/>
          <p:nvPr/>
        </p:nvSpPr>
        <p:spPr>
          <a:xfrm>
            <a:off x="5996802" y="2135698"/>
            <a:ext cx="4068504" cy="6163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інженерних мереж 5 об’єктів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3096,0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4CFB20-5427-4638-8C6E-29B07D1D6FCC}"/>
              </a:ext>
            </a:extLst>
          </p:cNvPr>
          <p:cNvSpPr/>
          <p:nvPr/>
        </p:nvSpPr>
        <p:spPr>
          <a:xfrm>
            <a:off x="5996802" y="1284974"/>
            <a:ext cx="4068495" cy="59094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електричних мереж/ електрощитових 3 об’єктів – 1655,8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5F3AFA-1857-44C6-8CF1-B8CC6C2D7F1C}"/>
              </a:ext>
            </a:extLst>
          </p:cNvPr>
          <p:cNvSpPr/>
          <p:nvPr/>
        </p:nvSpPr>
        <p:spPr>
          <a:xfrm>
            <a:off x="1365109" y="321840"/>
            <a:ext cx="2795830" cy="8777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житлового фонду на умовах співфінансування 18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10587,3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0CFC6AD-5BE8-4217-9449-04A7D027EEF8}"/>
              </a:ext>
            </a:extLst>
          </p:cNvPr>
          <p:cNvCxnSpPr>
            <a:cxnSpLocks/>
          </p:cNvCxnSpPr>
          <p:nvPr/>
        </p:nvCxnSpPr>
        <p:spPr>
          <a:xfrm>
            <a:off x="4462943" y="768521"/>
            <a:ext cx="587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B03966-3559-4830-AFA3-83735C3B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09" y="1465390"/>
            <a:ext cx="2795830" cy="13566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93B86B-B439-4717-B94D-18D5CCBE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02" y="3043741"/>
            <a:ext cx="2847337" cy="13566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3AD2394-84CE-4194-B617-6FE020061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1" y="4534833"/>
            <a:ext cx="2847338" cy="13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5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513079" y="277158"/>
            <a:ext cx="1099205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3 бюджетних програмах галузі </a:t>
            </a:r>
          </a:p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«Капітальні вкладення» склало 20851,7 тис.грн, </a:t>
            </a:r>
          </a:p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92,6 або % планових призначень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437658" y="1902348"/>
            <a:ext cx="5401089" cy="16108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Проектні, будівельно-ремонтні роботи, придбання житла та приміщень для розвитку сімейних та інших фоном виховання, наближених до сімейних, та забезпечення житлом дітей-сиріт, дітей, позбавлених батьківського піклування –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8390,0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8B8884EF-3291-4ACD-A386-4D52EAE4B55F}"/>
              </a:ext>
            </a:extLst>
          </p:cNvPr>
          <p:cNvSpPr/>
          <p:nvPr/>
        </p:nvSpPr>
        <p:spPr>
          <a:xfrm>
            <a:off x="2895886" y="3631049"/>
            <a:ext cx="484632" cy="44998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BA5B16-2F7B-4AC4-B9A2-252DD6B0A4ED}"/>
              </a:ext>
            </a:extLst>
          </p:cNvPr>
          <p:cNvSpPr/>
          <p:nvPr/>
        </p:nvSpPr>
        <p:spPr>
          <a:xfrm>
            <a:off x="477921" y="4198861"/>
            <a:ext cx="3702786" cy="18191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1">
                    <a:lumMod val="75000"/>
                  </a:schemeClr>
                </a:solidFill>
              </a:rPr>
              <a:t>РЕКОНСТРУКЦІЯ ЧАСТИНИ БУДИНКУ №4 НА БУЛЬВАРІ ЯРОСЛАВА ГАШЕКА У ДНІПРОВСЬКОМУ РАЙОНІ М.КИЄВА ПІД СОЦІАЛЬНІ КВАРТИРИ ЦЕНТРУ СОЦІАЛЬНОЇ ПІДТРИМКИ ДІТЕЙ ТА СІМЕЙ</a:t>
            </a:r>
            <a:endParaRPr lang="uk-UA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66057">
            <a:extLst>
              <a:ext uri="{FF2B5EF4-FFF2-40B4-BE49-F238E27FC236}">
                <a16:creationId xmlns:a16="http://schemas.microsoft.com/office/drawing/2014/main" id="{3478BC41-E6CD-44A7-8F8A-6DF60027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84" y="1902348"/>
            <a:ext cx="1791766" cy="16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6047">
            <a:extLst>
              <a:ext uri="{FF2B5EF4-FFF2-40B4-BE49-F238E27FC236}">
                <a16:creationId xmlns:a16="http://schemas.microsoft.com/office/drawing/2014/main" id="{D464816F-2654-467E-B62D-F102BD70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37" y="4198862"/>
            <a:ext cx="1973179" cy="181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6060">
            <a:extLst>
              <a:ext uri="{FF2B5EF4-FFF2-40B4-BE49-F238E27FC236}">
                <a16:creationId xmlns:a16="http://schemas.microsoft.com/office/drawing/2014/main" id="{A59C39CB-A976-4607-9DE3-DC9DE351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13" y="1902348"/>
            <a:ext cx="1882184" cy="16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6056">
            <a:extLst>
              <a:ext uri="{FF2B5EF4-FFF2-40B4-BE49-F238E27FC236}">
                <a16:creationId xmlns:a16="http://schemas.microsoft.com/office/drawing/2014/main" id="{C3BAF255-71ED-4B49-A797-5BE09F2D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05" y="4198861"/>
            <a:ext cx="1973179" cy="181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6059">
            <a:extLst>
              <a:ext uri="{FF2B5EF4-FFF2-40B4-BE49-F238E27FC236}">
                <a16:creationId xmlns:a16="http://schemas.microsoft.com/office/drawing/2014/main" id="{B3B6E9C5-2BA0-4C62-B5E0-0B125127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938" y="1902348"/>
            <a:ext cx="1791766" cy="16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66048">
            <a:extLst>
              <a:ext uri="{FF2B5EF4-FFF2-40B4-BE49-F238E27FC236}">
                <a16:creationId xmlns:a16="http://schemas.microsoft.com/office/drawing/2014/main" id="{788334A0-D6DA-4F4C-A6B4-B8488715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25" y="4198861"/>
            <a:ext cx="1905166" cy="181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531967D-CB28-4244-81CE-87BFB846467B}"/>
              </a:ext>
            </a:extLst>
          </p:cNvPr>
          <p:cNvCxnSpPr>
            <a:cxnSpLocks/>
          </p:cNvCxnSpPr>
          <p:nvPr/>
        </p:nvCxnSpPr>
        <p:spPr>
          <a:xfrm>
            <a:off x="4302493" y="4831882"/>
            <a:ext cx="269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1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1113322" y="721896"/>
            <a:ext cx="3865447" cy="15785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освітніх установ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закладів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12461,7 тис. грн.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8B8884EF-3291-4ACD-A386-4D52EAE4B55F}"/>
              </a:ext>
            </a:extLst>
          </p:cNvPr>
          <p:cNvSpPr/>
          <p:nvPr/>
        </p:nvSpPr>
        <p:spPr>
          <a:xfrm rot="16200000">
            <a:off x="5542159" y="1205405"/>
            <a:ext cx="484632" cy="465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BA5B16-2F7B-4AC4-B9A2-252DD6B0A4ED}"/>
              </a:ext>
            </a:extLst>
          </p:cNvPr>
          <p:cNvSpPr/>
          <p:nvPr/>
        </p:nvSpPr>
        <p:spPr>
          <a:xfrm>
            <a:off x="6590180" y="721896"/>
            <a:ext cx="4488497" cy="15785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СТАДІОНУ СЕРЕДНЬОЇ ЗАГАЛЬНООСВІТНЬОЇ ШКОЛИ І-ІІІ СТУПЕНІВ №4 М. КИЄВА, ВУЛ. СУЛЕЙМАНА СТАЛЬСЬКОГО, 26-А У ДНІПРОВСЬКОМУ РАЙОНІ</a:t>
            </a:r>
            <a:endParaRPr lang="uk-UA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845F4-62B7-490B-A09F-DF3FF05F1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34" y="2975160"/>
            <a:ext cx="3269192" cy="281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3BE7AC-18C8-412D-A5F5-41C991CC9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1" y="2975161"/>
            <a:ext cx="3476625" cy="2817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9F453F-81DD-49C7-B4AA-6292AB425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6" y="2975160"/>
            <a:ext cx="3670703" cy="2817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01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Economvid6\Рабочий стол\Герб Дныпровського район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768" y="484130"/>
            <a:ext cx="4105021" cy="476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0293" y="5385731"/>
            <a:ext cx="9878786" cy="988139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449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6011" y="38042"/>
            <a:ext cx="9890619" cy="65497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Галузева структура видатків </a:t>
            </a:r>
          </a:p>
        </p:txBody>
      </p:sp>
      <p:graphicFrame>
        <p:nvGraphicFramePr>
          <p:cNvPr id="6" name="Діаграма 1">
            <a:extLst>
              <a:ext uri="{FF2B5EF4-FFF2-40B4-BE49-F238E27FC236}">
                <a16:creationId xmlns:a16="http://schemas.microsoft.com/office/drawing/2014/main" id="{9AC29E67-102E-4398-BF45-037CCB0FF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936546"/>
              </p:ext>
            </p:extLst>
          </p:nvPr>
        </p:nvGraphicFramePr>
        <p:xfrm>
          <a:off x="1006679" y="629174"/>
          <a:ext cx="10654017" cy="604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64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Місце для вмісту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6628084"/>
              </p:ext>
            </p:extLst>
          </p:nvPr>
        </p:nvGraphicFramePr>
        <p:xfrm>
          <a:off x="1182556" y="897622"/>
          <a:ext cx="9994376" cy="5590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96B7B2-ADD5-4A18-AA06-762468248D2E}"/>
              </a:ext>
            </a:extLst>
          </p:cNvPr>
          <p:cNvSpPr/>
          <p:nvPr/>
        </p:nvSpPr>
        <p:spPr>
          <a:xfrm>
            <a:off x="939568" y="67486"/>
            <a:ext cx="1062325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Економічна структура видатків</a:t>
            </a:r>
          </a:p>
        </p:txBody>
      </p:sp>
    </p:spTree>
    <p:extLst>
      <p:ext uri="{BB962C8B-B14F-4D97-AF65-F5344CB8AC3E}">
        <p14:creationId xmlns:p14="http://schemas.microsoft.com/office/powerpoint/2010/main" val="176411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14AD1-8BDC-43FF-B1E7-0F6DD3A5FECD}"/>
              </a:ext>
            </a:extLst>
          </p:cNvPr>
          <p:cNvSpPr txBox="1"/>
          <p:nvPr/>
        </p:nvSpPr>
        <p:spPr>
          <a:xfrm>
            <a:off x="983375" y="0"/>
            <a:ext cx="9510807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по 9 бюджетних програмах галузі «ОСВІТА» склало  2 156 641,4 тис.грн, або 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92,6 % планових призначень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8BE72D-2A78-423C-B9D1-48952038E879}"/>
              </a:ext>
            </a:extLst>
          </p:cNvPr>
          <p:cNvSpPr/>
          <p:nvPr/>
        </p:nvSpPr>
        <p:spPr>
          <a:xfrm>
            <a:off x="983375" y="1712858"/>
            <a:ext cx="4377187" cy="462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дошкільної освіти – 744 605,8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B9DB0-D721-4D1E-8836-E557587CDE43}"/>
              </a:ext>
            </a:extLst>
          </p:cNvPr>
          <p:cNvSpPr/>
          <p:nvPr/>
        </p:nvSpPr>
        <p:spPr>
          <a:xfrm>
            <a:off x="983375" y="2444889"/>
            <a:ext cx="4377186" cy="1018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загальної середньої освіти закладами загальної середньої освіти (у тому числі з дошкільними підрозділами (відділеннями, групами)) – 1 155 364,0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3EE20D-DCF3-4C5D-9F2A-30D8D1B92BDA}"/>
              </a:ext>
            </a:extLst>
          </p:cNvPr>
          <p:cNvSpPr/>
          <p:nvPr/>
        </p:nvSpPr>
        <p:spPr>
          <a:xfrm>
            <a:off x="983376" y="3669219"/>
            <a:ext cx="4377185" cy="114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загальної середньої освіти спеціальними закладами загальної середньої освіти для дітей, які потребують корекції фізичного та/або розумового розвитку – 56 330,8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62EE40-6A83-4F3D-BDD1-D4ADC40F3BC6}"/>
              </a:ext>
            </a:extLst>
          </p:cNvPr>
          <p:cNvSpPr/>
          <p:nvPr/>
        </p:nvSpPr>
        <p:spPr>
          <a:xfrm>
            <a:off x="983377" y="5063940"/>
            <a:ext cx="4377185" cy="888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позашкільної освіти закладами позашкільної освіти, заходи із позашкільної роботи з дітьми – 70 654,2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4536ECD-0B3A-42D6-A7C6-3E2FBC0262DC}"/>
              </a:ext>
            </a:extLst>
          </p:cNvPr>
          <p:cNvSpPr/>
          <p:nvPr/>
        </p:nvSpPr>
        <p:spPr>
          <a:xfrm>
            <a:off x="6144002" y="5255665"/>
            <a:ext cx="4468301" cy="697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спеціальної освіти мистецькими школами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75 080,2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5DD597-DD18-4D50-939D-BFADD1BE7100}"/>
              </a:ext>
            </a:extLst>
          </p:cNvPr>
          <p:cNvSpPr/>
          <p:nvPr/>
        </p:nvSpPr>
        <p:spPr>
          <a:xfrm>
            <a:off x="6144002" y="4366745"/>
            <a:ext cx="4468301" cy="697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Методичне забезпечення діяльності закладів освіти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10 366,5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FD939C-6645-4961-AB3F-A76457D42C10}"/>
              </a:ext>
            </a:extLst>
          </p:cNvPr>
          <p:cNvSpPr/>
          <p:nvPr/>
        </p:nvSpPr>
        <p:spPr>
          <a:xfrm>
            <a:off x="6025882" y="1712858"/>
            <a:ext cx="4538418" cy="697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інших закладів у сфері освіти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29 783,9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5D1BB1-BF44-4E35-9917-0E0849C3BA07}"/>
              </a:ext>
            </a:extLst>
          </p:cNvPr>
          <p:cNvSpPr/>
          <p:nvPr/>
        </p:nvSpPr>
        <p:spPr>
          <a:xfrm>
            <a:off x="6096000" y="2634559"/>
            <a:ext cx="4468300" cy="697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програми та заходи у сфері освіти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1 961,5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F8D197-C1AA-4C7E-89BF-06185FD7101A}"/>
              </a:ext>
            </a:extLst>
          </p:cNvPr>
          <p:cNvSpPr/>
          <p:nvPr/>
        </p:nvSpPr>
        <p:spPr>
          <a:xfrm>
            <a:off x="6144002" y="3548871"/>
            <a:ext cx="4468301" cy="697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інклюзивно - ресурсних центрів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12 494,5 тис. грн.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іаграма 12"/>
          <p:cNvGraphicFramePr/>
          <p:nvPr>
            <p:extLst>
              <p:ext uri="{D42A27DB-BD31-4B8C-83A1-F6EECF244321}">
                <p14:modId xmlns:p14="http://schemas.microsoft.com/office/powerpoint/2010/main" val="3655810135"/>
              </p:ext>
            </p:extLst>
          </p:nvPr>
        </p:nvGraphicFramePr>
        <p:xfrm>
          <a:off x="981777" y="586236"/>
          <a:ext cx="10635916" cy="581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5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03783020"/>
              </p:ext>
            </p:extLst>
          </p:nvPr>
        </p:nvGraphicFramePr>
        <p:xfrm>
          <a:off x="94265" y="377505"/>
          <a:ext cx="12003467" cy="577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1BA88F-6DA4-4A2A-92D4-16CA59197FE7}"/>
              </a:ext>
            </a:extLst>
          </p:cNvPr>
          <p:cNvSpPr txBox="1"/>
          <p:nvPr/>
        </p:nvSpPr>
        <p:spPr>
          <a:xfrm>
            <a:off x="1490932" y="5327009"/>
            <a:ext cx="9060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придбання обладнання спрямовано – 90 478,4 тис.грн.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2E738-E887-420F-8C92-AA28CB231487}"/>
              </a:ext>
            </a:extLst>
          </p:cNvPr>
          <p:cNvSpPr txBox="1"/>
          <p:nvPr/>
        </p:nvSpPr>
        <p:spPr>
          <a:xfrm rot="16200000">
            <a:off x="1244711" y="5208711"/>
            <a:ext cx="492443" cy="260479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BCFCD-9C96-458D-975A-F8755746C97F}"/>
              </a:ext>
            </a:extLst>
          </p:cNvPr>
          <p:cNvSpPr txBox="1"/>
          <p:nvPr/>
        </p:nvSpPr>
        <p:spPr>
          <a:xfrm rot="16200000">
            <a:off x="1080690" y="5348165"/>
            <a:ext cx="492443" cy="23930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БЮДЖЕТ РОЗВИТКУ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22E0CF-F576-4A57-9194-0687819416E1}"/>
              </a:ext>
            </a:extLst>
          </p:cNvPr>
          <p:cNvSpPr/>
          <p:nvPr/>
        </p:nvSpPr>
        <p:spPr>
          <a:xfrm>
            <a:off x="262254" y="559537"/>
            <a:ext cx="2261177" cy="540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дошкільної освіти –  107 136,9 тис. грн. 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67A2D-69B1-487C-8E84-F4E6F1F26AEB}"/>
              </a:ext>
            </a:extLst>
          </p:cNvPr>
          <p:cNvSpPr txBox="1"/>
          <p:nvPr/>
        </p:nvSpPr>
        <p:spPr>
          <a:xfrm>
            <a:off x="262254" y="62573"/>
            <a:ext cx="1166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проведення капітального ремонту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</a:t>
            </a: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 спрямовано– 166 476,7 тис.грн.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59C518-3B22-49FD-8FC7-032F58463364}"/>
              </a:ext>
            </a:extLst>
          </p:cNvPr>
          <p:cNvSpPr/>
          <p:nvPr/>
        </p:nvSpPr>
        <p:spPr>
          <a:xfrm>
            <a:off x="2817059" y="3840981"/>
            <a:ext cx="2925220" cy="4892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Благоустрій територій 5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28670,7 тис.грн.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EA9085-18AD-467E-BA16-EEC3AF9E8701}"/>
              </a:ext>
            </a:extLst>
          </p:cNvPr>
          <p:cNvSpPr/>
          <p:nvPr/>
        </p:nvSpPr>
        <p:spPr>
          <a:xfrm>
            <a:off x="2796325" y="1809093"/>
            <a:ext cx="2945957" cy="342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груп 5 об'єктів – 3695,2 тис.грн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525D50-072F-4E28-97DA-340CD79CD6F0}"/>
              </a:ext>
            </a:extLst>
          </p:cNvPr>
          <p:cNvSpPr/>
          <p:nvPr/>
        </p:nvSpPr>
        <p:spPr>
          <a:xfrm>
            <a:off x="2796326" y="2222755"/>
            <a:ext cx="2945956" cy="4156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вікон 12 об'єктів – 4040,3 тис.грн.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93557C-07F1-4646-A902-B0D49FF65A9D}"/>
              </a:ext>
            </a:extLst>
          </p:cNvPr>
          <p:cNvSpPr/>
          <p:nvPr/>
        </p:nvSpPr>
        <p:spPr>
          <a:xfrm>
            <a:off x="2796325" y="2698372"/>
            <a:ext cx="2945955" cy="5419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громадських проектів 13 об'єктів – 6193,8 тис.грн.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6EC1F39-DBBC-455A-B2A4-60D9120EB1A1}"/>
              </a:ext>
            </a:extLst>
          </p:cNvPr>
          <p:cNvSpPr/>
          <p:nvPr/>
        </p:nvSpPr>
        <p:spPr>
          <a:xfrm>
            <a:off x="2832685" y="4407924"/>
            <a:ext cx="2925220" cy="569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(модернізація) індивідуальних теплових пунктів 2 об'єктів – 1194,8 тис.грн.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8F7D45-4EE6-4D01-AEE1-1D2C842FF1BD}"/>
              </a:ext>
            </a:extLst>
          </p:cNvPr>
          <p:cNvSpPr/>
          <p:nvPr/>
        </p:nvSpPr>
        <p:spPr>
          <a:xfrm>
            <a:off x="2832685" y="5047668"/>
            <a:ext cx="2925220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асфальтного покриття 7 об'єктів – 4113,3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B68F10-74FC-4BD2-A98C-0D322E14943C}"/>
              </a:ext>
            </a:extLst>
          </p:cNvPr>
          <p:cNvSpPr/>
          <p:nvPr/>
        </p:nvSpPr>
        <p:spPr>
          <a:xfrm>
            <a:off x="8994711" y="4171129"/>
            <a:ext cx="2982713" cy="638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</a:t>
            </a:r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будівель та прибудинкових територій 8 об'єктів – 32709,4 тис.грн.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A56CBF2-D6CD-4D5B-AFAD-3D39606C7FCF}"/>
              </a:ext>
            </a:extLst>
          </p:cNvPr>
          <p:cNvSpPr/>
          <p:nvPr/>
        </p:nvSpPr>
        <p:spPr>
          <a:xfrm>
            <a:off x="8983623" y="3610631"/>
            <a:ext cx="2982713" cy="492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місць загального користування 21 об'єктів – 8786,0 тис.грн.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4B4B6B6-63D8-4921-91DC-5C01F301D8DF}"/>
              </a:ext>
            </a:extLst>
          </p:cNvPr>
          <p:cNvSpPr/>
          <p:nvPr/>
        </p:nvSpPr>
        <p:spPr>
          <a:xfrm>
            <a:off x="8983623" y="3028970"/>
            <a:ext cx="2982713" cy="492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огорожі 7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6697,8 тис.грн.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E183375-18B3-4021-8A57-D25D4EA182E7}"/>
              </a:ext>
            </a:extLst>
          </p:cNvPr>
          <p:cNvSpPr/>
          <p:nvPr/>
        </p:nvSpPr>
        <p:spPr>
          <a:xfrm>
            <a:off x="2807088" y="3302652"/>
            <a:ext cx="2935191" cy="4843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покрівель 15 об'єктів – 7031,7 тис.грн.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7A6D510-9B49-4391-9902-E9A401039C31}"/>
              </a:ext>
            </a:extLst>
          </p:cNvPr>
          <p:cNvSpPr/>
          <p:nvPr/>
        </p:nvSpPr>
        <p:spPr>
          <a:xfrm>
            <a:off x="8972535" y="4877911"/>
            <a:ext cx="2993801" cy="492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приміщень 25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24707,6 тис.грн.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2AD465D-6547-4D8B-A60F-D2CBB3237A09}"/>
              </a:ext>
            </a:extLst>
          </p:cNvPr>
          <p:cNvSpPr/>
          <p:nvPr/>
        </p:nvSpPr>
        <p:spPr>
          <a:xfrm>
            <a:off x="8983624" y="1811325"/>
            <a:ext cx="2982713" cy="5402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тіньових навісів та ігрових майданчиків 9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9142,4 тис.грн.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716A78F-803C-432E-BAC7-D430458A65DA}"/>
              </a:ext>
            </a:extLst>
          </p:cNvPr>
          <p:cNvSpPr/>
          <p:nvPr/>
        </p:nvSpPr>
        <p:spPr>
          <a:xfrm>
            <a:off x="8983624" y="2440801"/>
            <a:ext cx="2982712" cy="492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харчоблоків 16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15494,9 тис.грн.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D136367-166F-4854-9531-0E6BD079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438" y="3309243"/>
            <a:ext cx="2548334" cy="13592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054094A-64B8-4BEF-8A44-E157706C6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38" y="1809093"/>
            <a:ext cx="2548334" cy="140477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3488DA6-6057-442E-8BA0-5C9D08A9B6BB}"/>
              </a:ext>
            </a:extLst>
          </p:cNvPr>
          <p:cNvSpPr/>
          <p:nvPr/>
        </p:nvSpPr>
        <p:spPr>
          <a:xfrm>
            <a:off x="6096000" y="548426"/>
            <a:ext cx="2629429" cy="1134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позашкільної освіти закладами позашкільної освіти, заходи із позашкільної роботи з дітьми – 11 062,7 тис. грн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9700BB1-E191-4F21-97B1-9188A751DAAD}"/>
              </a:ext>
            </a:extLst>
          </p:cNvPr>
          <p:cNvSpPr/>
          <p:nvPr/>
        </p:nvSpPr>
        <p:spPr>
          <a:xfrm>
            <a:off x="2796325" y="548426"/>
            <a:ext cx="2982713" cy="1134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загальної середньої освіти закладами загальної середньої освіти (у тому числі з дошкільними підрозділами (відділеннями, групами)) – 39 339,4 тис. грн.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D7F32AF-7D32-447E-9BFF-3F9976C0F661}"/>
              </a:ext>
            </a:extLst>
          </p:cNvPr>
          <p:cNvSpPr/>
          <p:nvPr/>
        </p:nvSpPr>
        <p:spPr>
          <a:xfrm>
            <a:off x="262254" y="1162648"/>
            <a:ext cx="2270405" cy="525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програми та заходи у сфері освіти</a:t>
            </a:r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1 961,5 тис. грн.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5B513C3-C9A0-4AB5-B82A-F710DB317D07}"/>
              </a:ext>
            </a:extLst>
          </p:cNvPr>
          <p:cNvSpPr/>
          <p:nvPr/>
        </p:nvSpPr>
        <p:spPr>
          <a:xfrm>
            <a:off x="9042390" y="548426"/>
            <a:ext cx="2887356" cy="540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інклюзивно - ресурсних центрів</a:t>
            </a:r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5565,0тис. грн.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62A6A30-84B2-4ACF-8C26-F4BD3C3167D8}"/>
              </a:ext>
            </a:extLst>
          </p:cNvPr>
          <p:cNvSpPr/>
          <p:nvPr/>
        </p:nvSpPr>
        <p:spPr>
          <a:xfrm>
            <a:off x="9042390" y="1153607"/>
            <a:ext cx="2887356" cy="525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спеціальної освіти мистецькими школами</a:t>
            </a:r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1496,2 тис. грн.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9DD940C-EE86-49B9-93A1-A65A7DEBCD6E}"/>
              </a:ext>
            </a:extLst>
          </p:cNvPr>
          <p:cNvSpPr/>
          <p:nvPr/>
        </p:nvSpPr>
        <p:spPr>
          <a:xfrm>
            <a:off x="2817059" y="5602220"/>
            <a:ext cx="2925220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фасадів 11 об'єктів – 11454,9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716B6D5-07E9-4A8C-A307-E5609C48D9E9}"/>
              </a:ext>
            </a:extLst>
          </p:cNvPr>
          <p:cNvSpPr/>
          <p:nvPr/>
        </p:nvSpPr>
        <p:spPr>
          <a:xfrm>
            <a:off x="2832685" y="6144567"/>
            <a:ext cx="2925220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інженерних мереж 1 об’єкту – 38,2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D285EC9-B8BC-4971-BCE5-D9D170E54E23}"/>
              </a:ext>
            </a:extLst>
          </p:cNvPr>
          <p:cNvSpPr/>
          <p:nvPr/>
        </p:nvSpPr>
        <p:spPr>
          <a:xfrm>
            <a:off x="8983623" y="5425162"/>
            <a:ext cx="2993801" cy="497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Безбар'єрне середовище 2 об'єктів – </a:t>
            </a:r>
          </a:p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1318,3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AAD4499-33BE-4747-A7A6-8165712B8203}"/>
              </a:ext>
            </a:extLst>
          </p:cNvPr>
          <p:cNvSpPr/>
          <p:nvPr/>
        </p:nvSpPr>
        <p:spPr>
          <a:xfrm>
            <a:off x="9026554" y="5985660"/>
            <a:ext cx="2950869" cy="64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стадіонів та спортивних майданчиків 1 об’єкту – 1187,4 тис.грн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63E0548-B617-4D9E-9261-B0BBD930B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39" y="4763242"/>
            <a:ext cx="2548334" cy="14243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9D0FC-F281-4432-82D8-23F258FD3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82" y="4763847"/>
            <a:ext cx="2270405" cy="1424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EC5F7-B5BC-42A8-9789-4F298B3D5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68" y="1808994"/>
            <a:ext cx="2270405" cy="14047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CBAD0F-A197-4D7D-8FDA-5DDE3FA2E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82" y="3296874"/>
            <a:ext cx="2248668" cy="136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132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5422</TotalTime>
  <Words>2986</Words>
  <Application>Microsoft Office PowerPoint</Application>
  <PresentationFormat>Широкоэкранный</PresentationFormat>
  <Paragraphs>322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Tw Cen MT</vt:lpstr>
      <vt:lpstr>Капля</vt:lpstr>
      <vt:lpstr>Виконання бюджету та програми економічного і соціального розвитку  у 2020 році </vt:lpstr>
      <vt:lpstr>Презентация PowerPoint</vt:lpstr>
      <vt:lpstr>Динаміка видатків</vt:lpstr>
      <vt:lpstr>Галузева структура видатків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видатків по галузі «молодіжна політика»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видатків по галузі «Державне управління»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Бюджетний запит на 2018 рік</dc:title>
  <dc:creator>Лавров Вячеслав Сергійович</dc:creator>
  <cp:lastModifiedBy>Ващенко Віта Володимирівна</cp:lastModifiedBy>
  <cp:revision>804</cp:revision>
  <cp:lastPrinted>2019-10-24T17:41:15Z</cp:lastPrinted>
  <dcterms:created xsi:type="dcterms:W3CDTF">2017-11-11T09:30:33Z</dcterms:created>
  <dcterms:modified xsi:type="dcterms:W3CDTF">2021-03-01T14:56:18Z</dcterms:modified>
</cp:coreProperties>
</file>