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0" r:id="rId2"/>
    <p:sldId id="258" r:id="rId3"/>
    <p:sldId id="260" r:id="rId4"/>
    <p:sldId id="265" r:id="rId5"/>
    <p:sldId id="261" r:id="rId6"/>
    <p:sldId id="269" r:id="rId7"/>
    <p:sldId id="264" r:id="rId8"/>
    <p:sldId id="262" r:id="rId9"/>
    <p:sldId id="263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eg"/><Relationship Id="rId7" Type="http://schemas.openxmlformats.org/officeDocument/2006/relationships/image" Target="../media/image19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eg"/><Relationship Id="rId9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806334" y="998732"/>
            <a:ext cx="10033462" cy="2321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3200" b="1" i="1" cap="all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Доповідь</a:t>
            </a:r>
          </a:p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uk-UA" sz="3200" b="1" i="1" cap="small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начальника відділу торгівлі та споживчого ринку </a:t>
            </a:r>
          </a:p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uk-UA" sz="3200" b="1" i="1" cap="small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щодо </a:t>
            </a:r>
            <a:r>
              <a:rPr lang="uk-UA" sz="3200" b="1" i="1" cap="small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виконання Київської міської цільової програми сприяння розвитку споживчого ринку на 2015-2018 роки</a:t>
            </a:r>
            <a:endParaRPr lang="uk-UA" sz="3200" b="1" i="1" cap="small" dirty="0">
              <a:solidFill>
                <a:schemeClr val="accent6">
                  <a:lumMod val="50000"/>
                </a:schemeClr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351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88" y="1708016"/>
            <a:ext cx="1723838" cy="1292879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70410" y="1264530"/>
            <a:ext cx="11421687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71500" algn="ctr"/>
            <a:r>
              <a:rPr lang="uk-UA" sz="2000" b="1" i="1" dirty="0">
                <a:ea typeface="Times New Roman" panose="02020603050405020304" pitchFamily="18" charset="0"/>
              </a:rPr>
              <a:t>За підсумками </a:t>
            </a:r>
            <a:r>
              <a:rPr lang="uk-UA" sz="2000" b="1" i="1" dirty="0" smtClean="0">
                <a:ea typeface="Times New Roman" panose="02020603050405020304" pitchFamily="18" charset="0"/>
              </a:rPr>
              <a:t>проведення міських </a:t>
            </a:r>
            <a:r>
              <a:rPr lang="uk-UA" sz="2000" b="1" i="1" dirty="0">
                <a:ea typeface="Times New Roman" panose="02020603050405020304" pitchFamily="18" charset="0"/>
              </a:rPr>
              <a:t>конкурсів-оглядів переможцями </a:t>
            </a:r>
            <a:r>
              <a:rPr lang="uk-UA" sz="2000" b="1" i="1" dirty="0" smtClean="0">
                <a:ea typeface="Times New Roman" panose="02020603050405020304" pitchFamily="18" charset="0"/>
              </a:rPr>
              <a:t>визначені наступні суб'єкти господарювання Дніпровського району:</a:t>
            </a:r>
            <a:endParaRPr lang="uk-UA" sz="2000" b="1" i="1" dirty="0">
              <a:ea typeface="Times New Roman" panose="02020603050405020304" pitchFamily="18" charset="0"/>
            </a:endParaRPr>
          </a:p>
          <a:p>
            <a:pPr algn="ctr"/>
            <a:endParaRPr lang="uk-UA" b="1" dirty="0" smtClean="0"/>
          </a:p>
          <a:p>
            <a:pPr algn="ctr"/>
            <a:r>
              <a:rPr lang="uk-UA" b="1" dirty="0" smtClean="0"/>
              <a:t>2015 </a:t>
            </a:r>
            <a:r>
              <a:rPr lang="uk-UA" b="1" dirty="0"/>
              <a:t>рік: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/>
              <a:t>салон-перукарня ”</a:t>
            </a:r>
            <a:r>
              <a:rPr lang="uk-UA" dirty="0" err="1"/>
              <a:t>Лонда</a:t>
            </a:r>
            <a:r>
              <a:rPr lang="uk-UA" dirty="0"/>
              <a:t>”, ТОВ “Крокус І” (вул. </a:t>
            </a:r>
            <a:r>
              <a:rPr lang="uk-UA" dirty="0" err="1"/>
              <a:t>Попудренка</a:t>
            </a:r>
            <a:r>
              <a:rPr lang="uk-UA" dirty="0"/>
              <a:t>, 7/ж)</a:t>
            </a:r>
            <a:r>
              <a:rPr lang="ru-RU" dirty="0"/>
              <a:t>;</a:t>
            </a:r>
            <a:endParaRPr lang="uk-UA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/>
              <a:t>мережа хімчисток «</a:t>
            </a:r>
            <a:r>
              <a:rPr lang="en-US" dirty="0" err="1"/>
              <a:t>Unmomento</a:t>
            </a:r>
            <a:r>
              <a:rPr lang="uk-UA" dirty="0"/>
              <a:t>» ФОП </a:t>
            </a:r>
            <a:r>
              <a:rPr lang="uk-UA" dirty="0" err="1"/>
              <a:t>Мищенко</a:t>
            </a:r>
            <a:r>
              <a:rPr lang="uk-UA" dirty="0"/>
              <a:t> Г.О. (</a:t>
            </a:r>
            <a:r>
              <a:rPr lang="uk-UA" dirty="0" err="1"/>
              <a:t>бульв</a:t>
            </a:r>
            <a:r>
              <a:rPr lang="uk-UA" dirty="0"/>
              <a:t>. Перова, 36 ТЦ «Квадрат</a:t>
            </a:r>
            <a:r>
              <a:rPr lang="uk-UA" dirty="0" smtClean="0"/>
              <a:t>»).</a:t>
            </a:r>
            <a:endParaRPr lang="uk-UA" dirty="0"/>
          </a:p>
          <a:p>
            <a:pPr algn="ctr"/>
            <a:endParaRPr lang="uk-UA" b="1" dirty="0" smtClean="0"/>
          </a:p>
          <a:p>
            <a:pPr algn="ctr"/>
            <a:r>
              <a:rPr lang="uk-UA" b="1" dirty="0" smtClean="0"/>
              <a:t>2016 </a:t>
            </a:r>
            <a:r>
              <a:rPr lang="uk-UA" b="1" dirty="0"/>
              <a:t>рік: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/>
              <a:t>салон краси ”</a:t>
            </a:r>
            <a:r>
              <a:rPr lang="en-US" dirty="0"/>
              <a:t>Schwarzkopf</a:t>
            </a:r>
            <a:r>
              <a:rPr lang="uk-UA" dirty="0"/>
              <a:t>”, ФО-П </a:t>
            </a:r>
            <a:r>
              <a:rPr lang="uk-UA" dirty="0" err="1"/>
              <a:t>Федотенкова</a:t>
            </a:r>
            <a:r>
              <a:rPr lang="uk-UA" dirty="0"/>
              <a:t> Ю.Г</a:t>
            </a:r>
            <a:r>
              <a:rPr lang="uk-UA" dirty="0" smtClean="0"/>
              <a:t>. (</a:t>
            </a:r>
            <a:r>
              <a:rPr lang="uk-UA" dirty="0" err="1"/>
              <a:t>Русанівська</a:t>
            </a:r>
            <a:r>
              <a:rPr lang="uk-UA" dirty="0"/>
              <a:t> набережна, 10).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/>
              <a:t>спільне українсько-американське підприємство «Американська хімчистка»  (</a:t>
            </a:r>
            <a:r>
              <a:rPr lang="uk-UA" dirty="0" err="1"/>
              <a:t>просп</a:t>
            </a:r>
            <a:r>
              <a:rPr lang="uk-UA" dirty="0"/>
              <a:t>. Соборності, 21).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/>
              <a:t>сервісний центр «Крок-ТТЦ», ТОВ «Крок-ТТЦ» (</a:t>
            </a:r>
            <a:r>
              <a:rPr lang="uk-UA" dirty="0" err="1"/>
              <a:t>Русанівська</a:t>
            </a:r>
            <a:r>
              <a:rPr lang="uk-UA" dirty="0"/>
              <a:t> набережна, 8).</a:t>
            </a:r>
          </a:p>
          <a:p>
            <a:pPr algn="ctr"/>
            <a:endParaRPr lang="uk-UA" b="1" dirty="0" smtClean="0"/>
          </a:p>
          <a:p>
            <a:pPr algn="ctr"/>
            <a:r>
              <a:rPr lang="uk-UA" b="1" dirty="0" smtClean="0"/>
              <a:t>2017 </a:t>
            </a:r>
            <a:r>
              <a:rPr lang="uk-UA" b="1" dirty="0"/>
              <a:t>рік: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/>
              <a:t>салон краси ”Клаудія-Сервіс”, ТОВ «Клаудія-Сервіс» (бульвар Верховної ради, 18);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/>
              <a:t>студія краси «</a:t>
            </a:r>
            <a:r>
              <a:rPr lang="en-US" dirty="0"/>
              <a:t>My Salon</a:t>
            </a:r>
            <a:r>
              <a:rPr lang="uk-UA" dirty="0"/>
              <a:t>» ФО-П </a:t>
            </a:r>
            <a:r>
              <a:rPr lang="uk-UA" dirty="0" err="1"/>
              <a:t>Дученко</a:t>
            </a:r>
            <a:r>
              <a:rPr lang="uk-UA" dirty="0"/>
              <a:t> К.М.(Гідропарк, Броварський проспект, 5-И</a:t>
            </a:r>
            <a:r>
              <a:rPr lang="uk-UA" dirty="0" smtClean="0"/>
              <a:t>).</a:t>
            </a:r>
            <a:endParaRPr lang="uk-UA" dirty="0"/>
          </a:p>
        </p:txBody>
      </p:sp>
      <p:sp>
        <p:nvSpPr>
          <p:cNvPr id="3" name="Прямокутник 2"/>
          <p:cNvSpPr/>
          <p:nvPr/>
        </p:nvSpPr>
        <p:spPr>
          <a:xfrm>
            <a:off x="0" y="132695"/>
            <a:ext cx="120617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cap="all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Участь у </a:t>
            </a:r>
            <a:r>
              <a:rPr lang="ru-RU" sz="2000" b="1" i="1" cap="all" dirty="0" err="1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міському</a:t>
            </a:r>
            <a:r>
              <a:rPr lang="ru-RU" sz="2000" b="1" i="1" cap="all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000" b="1" i="1" cap="all" dirty="0" err="1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конкурсі-огляді</a:t>
            </a:r>
            <a:r>
              <a:rPr lang="ru-RU" sz="2000" b="1" i="1" cap="all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000" b="1" i="1" cap="all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суб’єктів</a:t>
            </a:r>
            <a:r>
              <a:rPr lang="ru-RU" sz="2000" b="1" i="1" cap="all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000" b="1" i="1" cap="all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господарювання</a:t>
            </a:r>
            <a:r>
              <a:rPr lang="ru-RU" sz="2000" b="1" i="1" cap="all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000" b="1" i="1" cap="all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сфери</a:t>
            </a:r>
            <a:r>
              <a:rPr lang="ru-RU" sz="2000" b="1" i="1" cap="all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000" b="1" i="1" cap="all" dirty="0" err="1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побутов</a:t>
            </a:r>
            <a:r>
              <a:rPr lang="uk-UA" sz="2000" b="1" i="1" cap="all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ого обслуговування</a:t>
            </a:r>
            <a:r>
              <a:rPr lang="ru-RU" sz="2000" b="1" i="1" cap="all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000" b="1" i="1" cap="all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на </a:t>
            </a:r>
            <a:r>
              <a:rPr lang="ru-RU" sz="2000" b="1" i="1" cap="all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присвоєння</a:t>
            </a:r>
            <a:r>
              <a:rPr lang="ru-RU" sz="2000" b="1" i="1" cap="all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000" b="1" i="1" cap="all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звання</a:t>
            </a:r>
            <a:r>
              <a:rPr lang="ru-RU" sz="2000" b="1" i="1" cap="all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000" b="1" i="1" cap="all" dirty="0" err="1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зразкового</a:t>
            </a:r>
            <a:r>
              <a:rPr lang="ru-RU" sz="2000" b="1" i="1" cap="all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у </a:t>
            </a:r>
            <a:r>
              <a:rPr lang="ru-RU" sz="2000" b="1" i="1" cap="all" dirty="0" err="1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Дніпровському</a:t>
            </a:r>
            <a:r>
              <a:rPr lang="ru-RU" sz="2000" b="1" i="1" cap="all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000" b="1" i="1" cap="all" dirty="0" err="1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районі</a:t>
            </a:r>
            <a:r>
              <a:rPr lang="ru-RU" sz="2000" b="1" i="1" cap="all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000" b="1" i="1" cap="all" dirty="0" err="1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міста</a:t>
            </a:r>
            <a:r>
              <a:rPr lang="ru-RU" sz="2000" b="1" i="1" cap="all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000" b="1" i="1" cap="all" dirty="0" err="1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Києва</a:t>
            </a:r>
            <a:endParaRPr lang="uk-UA" sz="2000" b="1" i="1" cap="all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18" y="2063633"/>
            <a:ext cx="1349990" cy="17999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354" y="3719521"/>
            <a:ext cx="1345421" cy="17938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321" y="5203868"/>
            <a:ext cx="1556146" cy="11671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8429833" y="4828455"/>
            <a:ext cx="2034545" cy="114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95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Ð°ÑÑÐ¸Ð½ÐºÐ¸ Ð¿Ð¾ Ð·Ð°Ð¿ÑÐ¾ÑÑ ÑÐµÐ¼Ð¾Ð½Ñ Ð²Ð·ÑÑÑ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79" y="3325090"/>
            <a:ext cx="4876235" cy="254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1828799" y="490787"/>
            <a:ext cx="899437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dirty="0" smtClean="0">
                <a:ea typeface="Calibri" panose="020F0502020204030204" pitchFamily="34" charset="0"/>
              </a:rPr>
              <a:t>	</a:t>
            </a:r>
            <a:r>
              <a:rPr lang="uk-UA" sz="2000" dirty="0" smtClean="0">
                <a:ea typeface="Calibri" panose="020F0502020204030204" pitchFamily="34" charset="0"/>
              </a:rPr>
              <a:t>Понад 50 об'єктів побуту</a:t>
            </a:r>
            <a:r>
              <a:rPr lang="uk-UA" sz="2000" dirty="0">
                <a:ea typeface="Calibri" panose="020F0502020204030204" pitchFamily="34" charset="0"/>
              </a:rPr>
              <a:t>,</a:t>
            </a:r>
            <a:r>
              <a:rPr lang="uk-UA" sz="2000" dirty="0" smtClean="0">
                <a:ea typeface="Calibri" panose="020F0502020204030204" pitchFamily="34" charset="0"/>
              </a:rPr>
              <a:t> щомісячно, надають безкоштовні або зі </a:t>
            </a:r>
            <a:r>
              <a:rPr lang="uk-UA" sz="2000" dirty="0">
                <a:ea typeface="Calibri" panose="020F0502020204030204" pitchFamily="34" charset="0"/>
              </a:rPr>
              <a:t>знижкою </a:t>
            </a:r>
            <a:r>
              <a:rPr lang="uk-UA" sz="2000" dirty="0" smtClean="0">
                <a:ea typeface="Calibri" panose="020F0502020204030204" pitchFamily="34" charset="0"/>
              </a:rPr>
              <a:t>побутові послуги </a:t>
            </a:r>
            <a:r>
              <a:rPr lang="uk-UA" sz="2000" dirty="0" smtClean="0"/>
              <a:t>інвалідам </a:t>
            </a:r>
            <a:r>
              <a:rPr lang="uk-UA" sz="2000" dirty="0"/>
              <a:t>війни та збройних сил України, </a:t>
            </a:r>
            <a:r>
              <a:rPr lang="uk-UA" sz="2000" smtClean="0"/>
              <a:t>ветеранам та </a:t>
            </a:r>
            <a:r>
              <a:rPr lang="uk-UA" sz="2000" dirty="0" smtClean="0"/>
              <a:t>учасникам АТО, </a:t>
            </a:r>
            <a:r>
              <a:rPr lang="uk-UA" sz="2000" dirty="0"/>
              <a:t>які проживають у Дніпровському </a:t>
            </a:r>
            <a:r>
              <a:rPr lang="uk-UA" sz="2000" dirty="0" smtClean="0"/>
              <a:t>районі.</a:t>
            </a:r>
          </a:p>
          <a:p>
            <a:pPr algn="just">
              <a:spcAft>
                <a:spcPts val="0"/>
              </a:spcAft>
            </a:pPr>
            <a:r>
              <a:rPr lang="en-US" sz="2000" dirty="0" smtClean="0">
                <a:ea typeface="Calibri" panose="020F0502020204030204" pitchFamily="34" charset="0"/>
              </a:rPr>
              <a:t>	</a:t>
            </a:r>
            <a:r>
              <a:rPr lang="uk-UA" sz="2000" dirty="0" smtClean="0">
                <a:ea typeface="Calibri" panose="020F0502020204030204" pitchFamily="34" charset="0"/>
              </a:rPr>
              <a:t>За </a:t>
            </a:r>
            <a:r>
              <a:rPr lang="uk-UA" sz="2000" dirty="0">
                <a:ea typeface="Calibri" panose="020F0502020204030204" pitchFamily="34" charset="0"/>
              </a:rPr>
              <a:t>чотири роки </a:t>
            </a:r>
            <a:r>
              <a:rPr lang="uk-UA" sz="2000" dirty="0" smtClean="0">
                <a:ea typeface="Calibri" panose="020F0502020204030204" pitchFamily="34" charset="0"/>
              </a:rPr>
              <a:t>зазначеними послугами скористались 9650 осіб пільгових категорій, </a:t>
            </a:r>
            <a:r>
              <a:rPr lang="uk-UA" sz="2000" dirty="0">
                <a:ea typeface="Calibri" panose="020F0502020204030204" pitchFamily="34" charset="0"/>
              </a:rPr>
              <a:t>а саме:</a:t>
            </a:r>
          </a:p>
          <a:p>
            <a:pPr marL="90170" indent="-90170" algn="ctr">
              <a:lnSpc>
                <a:spcPct val="150000"/>
              </a:lnSpc>
              <a:spcAft>
                <a:spcPts val="0"/>
              </a:spcAft>
              <a:tabLst>
                <a:tab pos="4229100" algn="l"/>
              </a:tabLst>
            </a:pPr>
            <a:r>
              <a:rPr lang="uk-UA" sz="2000" kern="50" dirty="0">
                <a:ea typeface="SimSun" panose="02010600030101010101" pitchFamily="2" charset="-122"/>
                <a:cs typeface="Times New Roman" panose="02020603050405020304" pitchFamily="18" charset="0"/>
              </a:rPr>
              <a:t>у 2015 році </a:t>
            </a:r>
            <a:r>
              <a:rPr lang="uk-UA" sz="2000" kern="5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– 2717 осіб;</a:t>
            </a:r>
            <a:endParaRPr lang="uk-UA" sz="2000" kern="50" dirty="0">
              <a:ea typeface="SimSun" panose="02010600030101010101" pitchFamily="2" charset="-122"/>
              <a:cs typeface="Mangal"/>
            </a:endParaRPr>
          </a:p>
          <a:p>
            <a:pPr algn="ctr"/>
            <a:r>
              <a:rPr lang="uk-UA" sz="2000" dirty="0">
                <a:ea typeface="Calibri" panose="020F0502020204030204" pitchFamily="34" charset="0"/>
              </a:rPr>
              <a:t>у </a:t>
            </a:r>
            <a:r>
              <a:rPr lang="ru-RU" sz="2000" dirty="0">
                <a:ea typeface="Calibri" panose="020F0502020204030204" pitchFamily="34" charset="0"/>
              </a:rPr>
              <a:t>2016 р</a:t>
            </a:r>
            <a:r>
              <a:rPr lang="uk-UA" sz="2000" dirty="0">
                <a:ea typeface="Calibri" panose="020F0502020204030204" pitchFamily="34" charset="0"/>
              </a:rPr>
              <a:t>оці -</a:t>
            </a:r>
            <a:r>
              <a:rPr lang="ru-RU" sz="2000" dirty="0">
                <a:ea typeface="Calibri" panose="020F0502020204030204" pitchFamily="34" charset="0"/>
              </a:rPr>
              <a:t> 2583 </a:t>
            </a:r>
            <a:r>
              <a:rPr lang="uk-UA" sz="2000" kern="50" dirty="0">
                <a:ea typeface="SimSun" panose="02010600030101010101" pitchFamily="2" charset="-122"/>
                <a:cs typeface="Times New Roman" panose="02020603050405020304" pitchFamily="18" charset="0"/>
              </a:rPr>
              <a:t>осіб;</a:t>
            </a:r>
            <a:endParaRPr lang="uk-UA" sz="2000" kern="50" dirty="0">
              <a:ea typeface="SimSun" panose="02010600030101010101" pitchFamily="2" charset="-122"/>
              <a:cs typeface="Mangal"/>
            </a:endParaRPr>
          </a:p>
          <a:p>
            <a:pPr algn="ctr"/>
            <a:r>
              <a:rPr lang="uk-UA" sz="2000" dirty="0" smtClean="0">
                <a:ea typeface="Calibri" panose="020F0502020204030204" pitchFamily="34" charset="0"/>
              </a:rPr>
              <a:t>у </a:t>
            </a:r>
            <a:r>
              <a:rPr lang="uk-UA" sz="2000" dirty="0">
                <a:ea typeface="Calibri" panose="020F0502020204030204" pitchFamily="34" charset="0"/>
              </a:rPr>
              <a:t>2017 році </a:t>
            </a:r>
            <a:r>
              <a:rPr lang="uk-UA" sz="2000" dirty="0" smtClean="0">
                <a:ea typeface="Calibri" panose="020F0502020204030204" pitchFamily="34" charset="0"/>
              </a:rPr>
              <a:t>– 1950 </a:t>
            </a:r>
            <a:r>
              <a:rPr lang="uk-UA" sz="2000" kern="5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осіб</a:t>
            </a:r>
            <a:r>
              <a:rPr lang="uk-UA" sz="2000" kern="50" dirty="0">
                <a:ea typeface="SimSun" panose="02010600030101010101" pitchFamily="2" charset="-122"/>
                <a:cs typeface="Times New Roman" panose="02020603050405020304" pitchFamily="18" charset="0"/>
              </a:rPr>
              <a:t>;</a:t>
            </a:r>
            <a:endParaRPr lang="uk-UA" sz="2000" kern="50" dirty="0">
              <a:ea typeface="SimSun" panose="02010600030101010101" pitchFamily="2" charset="-122"/>
              <a:cs typeface="Mangal"/>
            </a:endParaRPr>
          </a:p>
          <a:p>
            <a:pPr algn="ctr"/>
            <a:r>
              <a:rPr lang="uk-UA" sz="2000" dirty="0" smtClean="0">
                <a:ea typeface="Calibri" panose="020F0502020204030204" pitchFamily="34" charset="0"/>
              </a:rPr>
              <a:t>у </a:t>
            </a:r>
            <a:r>
              <a:rPr lang="uk-UA" sz="2000" dirty="0">
                <a:ea typeface="Calibri" panose="020F0502020204030204" pitchFamily="34" charset="0"/>
              </a:rPr>
              <a:t>2018 році </a:t>
            </a:r>
            <a:r>
              <a:rPr lang="uk-UA" sz="2000" dirty="0" smtClean="0">
                <a:ea typeface="Calibri" panose="020F0502020204030204" pitchFamily="34" charset="0"/>
              </a:rPr>
              <a:t>– 2400 </a:t>
            </a:r>
            <a:r>
              <a:rPr lang="uk-UA" sz="2000" kern="5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осіб.</a:t>
            </a:r>
            <a:endParaRPr lang="uk-UA" sz="2000" kern="50" dirty="0">
              <a:ea typeface="SimSun" panose="02010600030101010101" pitchFamily="2" charset="-122"/>
              <a:cs typeface="Mangal"/>
            </a:endParaRPr>
          </a:p>
          <a:p>
            <a:pPr algn="ctr">
              <a:spcAft>
                <a:spcPts val="0"/>
              </a:spcAft>
            </a:pPr>
            <a:endParaRPr lang="uk-UA" sz="20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1026" name="Picture 2" descr="ÐÐ°ÑÑÐ¸Ð½ÐºÐ¸ Ð¿Ð¾ Ð·Ð°Ð¿ÑÐ¾ÑÑ Ð¿ÐµÑÑÐºÐ°ÑÑÑÐºÑ Ð¿Ð¾ÑÐ»ÑÐ³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022" y="4035512"/>
            <a:ext cx="5040735" cy="248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70271" y="3038043"/>
            <a:ext cx="4463935" cy="251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14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11061"/>
            <a:ext cx="10364451" cy="1157681"/>
          </a:xfrm>
        </p:spPr>
        <p:txBody>
          <a:bodyPr>
            <a:normAutofit fontScale="90000"/>
          </a:bodyPr>
          <a:lstStyle/>
          <a:p>
            <a:r>
              <a:rPr lang="uk-UA" dirty="0"/>
              <a:t/>
            </a:r>
            <a:br>
              <a:rPr lang="uk-UA" dirty="0"/>
            </a:br>
            <a:r>
              <a:rPr lang="uk-UA" sz="3300" b="1" i="1" dirty="0">
                <a:solidFill>
                  <a:schemeClr val="accent6">
                    <a:lumMod val="50000"/>
                  </a:schemeClr>
                </a:solidFill>
              </a:rPr>
              <a:t>Підприємства споживчого ринку </a:t>
            </a:r>
            <a:r>
              <a:rPr lang="uk-UA" sz="3300" b="1" i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uk-UA" sz="3300" b="1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uk-UA" sz="3300" b="1" i="1" dirty="0" smtClean="0">
                <a:solidFill>
                  <a:schemeClr val="accent6">
                    <a:lumMod val="50000"/>
                  </a:schemeClr>
                </a:solidFill>
              </a:rPr>
              <a:t>Дніпровського </a:t>
            </a:r>
            <a:r>
              <a:rPr lang="uk-UA" sz="3300" b="1" i="1" dirty="0">
                <a:solidFill>
                  <a:schemeClr val="accent6">
                    <a:lumMod val="50000"/>
                  </a:schemeClr>
                </a:solidFill>
              </a:rPr>
              <a:t>району </a:t>
            </a:r>
            <a:r>
              <a:rPr lang="uk-UA" sz="3300" b="1" i="1" dirty="0"/>
              <a:t>:</a:t>
            </a:r>
            <a:r>
              <a:rPr lang="uk-UA" sz="3300" dirty="0"/>
              <a:t/>
            </a:r>
            <a:br>
              <a:rPr lang="uk-UA" sz="3300" dirty="0"/>
            </a:br>
            <a:endParaRPr lang="uk-UA" sz="3300" dirty="0"/>
          </a:p>
        </p:txBody>
      </p:sp>
      <p:sp>
        <p:nvSpPr>
          <p:cNvPr id="5" name="Прямокутник 4"/>
          <p:cNvSpPr/>
          <p:nvPr/>
        </p:nvSpPr>
        <p:spPr>
          <a:xfrm>
            <a:off x="654341" y="1644243"/>
            <a:ext cx="113922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uk-UA" sz="3000" dirty="0"/>
              <a:t> 12 - торговельних центрів;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uk-UA" sz="3000" dirty="0"/>
              <a:t> </a:t>
            </a:r>
            <a:r>
              <a:rPr lang="uk-UA" sz="3000" dirty="0" smtClean="0"/>
              <a:t>567 </a:t>
            </a:r>
            <a:r>
              <a:rPr lang="uk-UA" sz="3000" dirty="0"/>
              <a:t>- підприємств продовольчої та непродовольчої торгівлі;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uk-UA" sz="3000" dirty="0"/>
              <a:t> </a:t>
            </a:r>
            <a:r>
              <a:rPr lang="uk-UA" sz="3000" dirty="0" smtClean="0"/>
              <a:t>246 </a:t>
            </a:r>
            <a:r>
              <a:rPr lang="uk-UA" sz="3000" dirty="0"/>
              <a:t>– заклади ресторанного господарства;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uk-UA" sz="3000" dirty="0"/>
              <a:t> 7 - підприємств ринкової мережі</a:t>
            </a:r>
            <a:r>
              <a:rPr lang="uk-UA" sz="3000" dirty="0" smtClean="0"/>
              <a:t>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uk-UA" sz="3000" dirty="0" smtClean="0"/>
              <a:t> 2 – торговельних комплекси;</a:t>
            </a:r>
            <a:endParaRPr lang="uk-UA" sz="30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uk-UA" sz="3000" dirty="0"/>
              <a:t> </a:t>
            </a:r>
            <a:r>
              <a:rPr lang="uk-UA" sz="3000" dirty="0" smtClean="0"/>
              <a:t>561- </a:t>
            </a:r>
            <a:r>
              <a:rPr lang="uk-UA" sz="3000" dirty="0"/>
              <a:t>об'єкти побутового обслуговування населення</a:t>
            </a:r>
          </a:p>
        </p:txBody>
      </p:sp>
    </p:spTree>
    <p:extLst>
      <p:ext uri="{BB962C8B-B14F-4D97-AF65-F5344CB8AC3E}">
        <p14:creationId xmlns:p14="http://schemas.microsoft.com/office/powerpoint/2010/main" val="3157466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55575" y="440335"/>
            <a:ext cx="1050965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uk-UA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>
              <a:spcAft>
                <a:spcPts val="0"/>
              </a:spcAft>
            </a:pPr>
            <a:r>
              <a:rPr lang="uk-UA" sz="3200" b="1" i="1" cap="all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Calibri" panose="020F0502020204030204" pitchFamily="34" charset="0"/>
              </a:rPr>
              <a:t>За 2015- 2018 роки </a:t>
            </a:r>
            <a:r>
              <a:rPr lang="uk-UA" sz="3200" b="1" i="1" cap="all" dirty="0">
                <a:solidFill>
                  <a:schemeClr val="accent6">
                    <a:lumMod val="50000"/>
                  </a:schemeClr>
                </a:solidFill>
                <a:latin typeface="+mj-lt"/>
                <a:ea typeface="Calibri" panose="020F0502020204030204" pitchFamily="34" charset="0"/>
              </a:rPr>
              <a:t>в районі </a:t>
            </a:r>
            <a:r>
              <a:rPr lang="uk-UA" sz="3200" b="1" i="1" cap="all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Calibri" panose="020F0502020204030204" pitchFamily="34" charset="0"/>
              </a:rPr>
              <a:t>відкрито </a:t>
            </a:r>
          </a:p>
          <a:p>
            <a:pPr indent="450215" algn="ctr">
              <a:spcAft>
                <a:spcPts val="0"/>
              </a:spcAft>
            </a:pPr>
            <a:r>
              <a:rPr lang="uk-UA" sz="3200" b="1" i="1" cap="all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Calibri" panose="020F0502020204030204" pitchFamily="34" charset="0"/>
              </a:rPr>
              <a:t>16 магазинів, з них: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uk-UA" sz="3000" dirty="0" smtClean="0">
                <a:ea typeface="Calibri" panose="020F0502020204030204" pitchFamily="34" charset="0"/>
              </a:rPr>
              <a:t>магазини </a:t>
            </a:r>
            <a:r>
              <a:rPr lang="uk-UA" sz="3000" dirty="0">
                <a:ea typeface="Calibri" panose="020F0502020204030204" pitchFamily="34" charset="0"/>
              </a:rPr>
              <a:t>«АТБ», ТОВ «АТБ-маркет</a:t>
            </a:r>
            <a:r>
              <a:rPr lang="uk-UA" sz="3000" dirty="0" smtClean="0">
                <a:ea typeface="Calibri" panose="020F0502020204030204" pitchFamily="34" charset="0"/>
              </a:rPr>
              <a:t>»: вул. Ентузіастів,7, </a:t>
            </a:r>
            <a:r>
              <a:rPr lang="uk-UA" sz="3000" dirty="0" err="1" smtClean="0">
                <a:ea typeface="Calibri" panose="020F0502020204030204" pitchFamily="34" charset="0"/>
              </a:rPr>
              <a:t>Русанівська</a:t>
            </a:r>
            <a:r>
              <a:rPr lang="uk-UA" sz="3000" dirty="0" smtClean="0">
                <a:ea typeface="Calibri" panose="020F0502020204030204" pitchFamily="34" charset="0"/>
              </a:rPr>
              <a:t> набережна, 18 та вул</a:t>
            </a:r>
            <a:r>
              <a:rPr lang="uk-UA" sz="3000" dirty="0">
                <a:ea typeface="Calibri" panose="020F0502020204030204" pitchFamily="34" charset="0"/>
              </a:rPr>
              <a:t>. Митрополита </a:t>
            </a:r>
            <a:r>
              <a:rPr lang="uk-UA" sz="3000" dirty="0" err="1">
                <a:ea typeface="Calibri" panose="020F0502020204030204" pitchFamily="34" charset="0"/>
              </a:rPr>
              <a:t>Андрея</a:t>
            </a:r>
            <a:r>
              <a:rPr lang="uk-UA" sz="3000" dirty="0">
                <a:ea typeface="Calibri" panose="020F0502020204030204" pitchFamily="34" charset="0"/>
              </a:rPr>
              <a:t> Шептицького, </a:t>
            </a:r>
            <a:r>
              <a:rPr lang="uk-UA" sz="3000" dirty="0" smtClean="0">
                <a:ea typeface="Calibri" panose="020F0502020204030204" pitchFamily="34" charset="0"/>
              </a:rPr>
              <a:t>24а;</a:t>
            </a:r>
            <a:endParaRPr lang="uk-UA" sz="3000" dirty="0">
              <a:ea typeface="Calibri" panose="020F0502020204030204" pitchFamily="34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sz="3000" dirty="0" smtClean="0">
                <a:ea typeface="Calibri" panose="020F0502020204030204" pitchFamily="34" charset="0"/>
              </a:rPr>
              <a:t>магазин кондитерських виробів «РОШЕН», ТОВ «</a:t>
            </a:r>
            <a:r>
              <a:rPr lang="ru-RU" sz="3000" dirty="0" smtClean="0"/>
              <a:t>РОШЕН-ТРЕЙД»</a:t>
            </a:r>
            <a:r>
              <a:rPr lang="uk-UA" sz="3000" dirty="0" smtClean="0"/>
              <a:t>, </a:t>
            </a:r>
            <a:r>
              <a:rPr lang="uk-UA" sz="3000" dirty="0"/>
              <a:t>вул. </a:t>
            </a:r>
            <a:r>
              <a:rPr lang="uk-UA" sz="3000" dirty="0" err="1"/>
              <a:t>Попудренка</a:t>
            </a:r>
            <a:r>
              <a:rPr lang="uk-UA" sz="3000" dirty="0"/>
              <a:t>, </a:t>
            </a:r>
            <a:r>
              <a:rPr lang="uk-UA" sz="3000" dirty="0" smtClean="0"/>
              <a:t>1;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uk-UA" sz="3000" dirty="0" smtClean="0"/>
              <a:t>магазин </a:t>
            </a:r>
            <a:r>
              <a:rPr lang="uk-UA" sz="3000" dirty="0"/>
              <a:t>«ЕКО», ТОВ «ЕКО», вул. Кибальчича, 13,</a:t>
            </a: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sz="3000" dirty="0" smtClean="0"/>
              <a:t>магазин </a:t>
            </a:r>
            <a:r>
              <a:rPr lang="uk-UA" sz="3000" dirty="0" smtClean="0">
                <a:ea typeface="Calibri" panose="020F0502020204030204" pitchFamily="34" charset="0"/>
              </a:rPr>
              <a:t>«Лоток</a:t>
            </a:r>
            <a:r>
              <a:rPr lang="uk-UA" sz="3000" dirty="0">
                <a:ea typeface="Calibri" panose="020F0502020204030204" pitchFamily="34" charset="0"/>
              </a:rPr>
              <a:t>», </a:t>
            </a:r>
            <a:r>
              <a:rPr lang="uk-UA" sz="3000" dirty="0" smtClean="0">
                <a:ea typeface="Calibri" panose="020F0502020204030204" pitchFamily="34" charset="0"/>
              </a:rPr>
              <a:t>ТОВ «ЛК-транс», вул</a:t>
            </a:r>
            <a:r>
              <a:rPr lang="uk-UA" sz="3000" dirty="0">
                <a:ea typeface="Calibri" panose="020F0502020204030204" pitchFamily="34" charset="0"/>
              </a:rPr>
              <a:t>. </a:t>
            </a:r>
            <a:r>
              <a:rPr lang="uk-UA" sz="3000" dirty="0" err="1">
                <a:ea typeface="Calibri" panose="020F0502020204030204" pitchFamily="34" charset="0"/>
              </a:rPr>
              <a:t>Комбінатна</a:t>
            </a:r>
            <a:r>
              <a:rPr lang="uk-UA" sz="3000" dirty="0">
                <a:ea typeface="Calibri" panose="020F0502020204030204" pitchFamily="34" charset="0"/>
              </a:rPr>
              <a:t>, </a:t>
            </a:r>
            <a:r>
              <a:rPr lang="uk-UA" sz="3000" dirty="0" smtClean="0">
                <a:ea typeface="Calibri" panose="020F0502020204030204" pitchFamily="34" charset="0"/>
              </a:rPr>
              <a:t>25-а</a:t>
            </a:r>
            <a:r>
              <a:rPr lang="uk-UA" sz="3000" dirty="0">
                <a:ea typeface="Calibri" panose="020F0502020204030204" pitchFamily="34" charset="0"/>
              </a:rPr>
              <a:t>,</a:t>
            </a: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sz="3000" dirty="0" smtClean="0">
                <a:ea typeface="Calibri" panose="020F0502020204030204" pitchFamily="34" charset="0"/>
              </a:rPr>
              <a:t>магазин </a:t>
            </a:r>
            <a:r>
              <a:rPr lang="uk-UA" sz="3000" dirty="0">
                <a:ea typeface="Calibri" panose="020F0502020204030204" pitchFamily="34" charset="0"/>
              </a:rPr>
              <a:t>«Продукти», </a:t>
            </a:r>
            <a:r>
              <a:rPr lang="uk-UA" sz="3000" dirty="0" smtClean="0">
                <a:ea typeface="Calibri" panose="020F0502020204030204" pitchFamily="34" charset="0"/>
              </a:rPr>
              <a:t>ТОВ «Авоська центр», вул. Юності, 8-а,</a:t>
            </a: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sz="3000" dirty="0" smtClean="0">
                <a:ea typeface="Calibri" panose="020F0502020204030204" pitchFamily="34" charset="0"/>
              </a:rPr>
              <a:t>магазин-кафетерій, ТОВ «ТД Український продукт», вул. Юності, 8-а.</a:t>
            </a:r>
          </a:p>
          <a:p>
            <a:pPr algn="just">
              <a:spcAft>
                <a:spcPts val="0"/>
              </a:spcAft>
              <a:tabLst>
                <a:tab pos="1257300" algn="l"/>
                <a:tab pos="3086100" algn="l"/>
              </a:tabLst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</a:t>
            </a:r>
            <a:endParaRPr lang="uk-UA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981" y="112756"/>
            <a:ext cx="2795280" cy="1572345"/>
          </a:xfrm>
          <a:prstGeom prst="rect">
            <a:avLst/>
          </a:prstGeom>
        </p:spPr>
      </p:pic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378" y="4591022"/>
            <a:ext cx="1475187" cy="213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ÐÐ°ÑÑÐ¸Ð½ÐºÐ¸ Ð¿Ð¾ Ð·Ð°Ð¿ÑÐ¾ÑÑ Ð±Ð°Ñ Ð»ÑÐ²ÑÐ² ÑÐµÐ±ÑÐ¾ Ð¼. ÐºÐ¸ÑÐ² Ð²ÑÐ». ÑÐ¸ÑÐ¸Ð½Ð¸ 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" name="Picture 2" descr="ÐÐ°ÑÑÐ¸Ð½ÐºÐ¸ Ð¿Ð¾ Ð·Ð°Ð¿ÑÐ¾ÑÑ ÑÐ¾ÑÐµÐ½ Ð¼Ð°Ð³Ð°Ð·Ð¸Ð½ Ð¿Ð¾Ð¿ÑÐ´ÑÐµÐ½ÐºÐ°, 1 ÐºÐ¸ÐµÐ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187" y="3374967"/>
            <a:ext cx="1938378" cy="159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mg.otzyvua.net/2018/10/13/eko-market_5bc1a04ec4fc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114" y="1443083"/>
            <a:ext cx="1448147" cy="220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804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54229" y="2836782"/>
            <a:ext cx="60551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>
                <a:solidFill>
                  <a:srgbClr val="000000"/>
                </a:solidFill>
              </a:rPr>
              <a:t>	Щ</a:t>
            </a:r>
            <a:r>
              <a:rPr lang="uk-UA" sz="2000" dirty="0" smtClean="0"/>
              <a:t>ороку, </a:t>
            </a:r>
            <a:r>
              <a:rPr lang="uk-UA" sz="2000" dirty="0"/>
              <a:t>Дніпровська районна в місті адміністрація приймає </a:t>
            </a:r>
            <a:r>
              <a:rPr lang="uk-UA" sz="2000" dirty="0" smtClean="0"/>
              <a:t>активну участь </a:t>
            </a:r>
            <a:r>
              <a:rPr lang="uk-UA" sz="2000" dirty="0"/>
              <a:t>у проведенні традиційного весняного загальноміського ярмарку з продажу посівних матеріалів квітів, овочів, саджанців фруктових дерев і ягід, садово-огороднього інвентарю, господарчих та інших супутніх товарів, який проводиться на вул. Ревуцького та забезпечує роботу районного торговельного комплексу на 20 робочих місць.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144" y="1871597"/>
            <a:ext cx="3287733" cy="2465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447" y="312511"/>
            <a:ext cx="3566853" cy="21401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74267"/>
            <a:ext cx="3105321" cy="2222216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126421" y="911603"/>
            <a:ext cx="65580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  <a:tabLst>
                <a:tab pos="1257300" algn="l"/>
                <a:tab pos="3086100" algn="l"/>
              </a:tabLst>
            </a:pPr>
            <a:r>
              <a:rPr lang="ru-RU" sz="2000" dirty="0" err="1"/>
              <a:t>Ярмаркові</a:t>
            </a:r>
            <a:r>
              <a:rPr lang="ru-RU" sz="2000" dirty="0"/>
              <a:t> заходи у </a:t>
            </a:r>
            <a:r>
              <a:rPr lang="ru-RU" sz="2000" dirty="0" err="1"/>
              <a:t>місті</a:t>
            </a:r>
            <a:r>
              <a:rPr lang="ru-RU" sz="2000" dirty="0"/>
              <a:t> </a:t>
            </a:r>
            <a:r>
              <a:rPr lang="ru-RU" sz="2000" dirty="0" err="1"/>
              <a:t>Києві</a:t>
            </a:r>
            <a:r>
              <a:rPr lang="ru-RU" sz="2000" dirty="0"/>
              <a:t> </a:t>
            </a:r>
            <a:r>
              <a:rPr lang="ru-RU" sz="2000" dirty="0" err="1"/>
              <a:t>організовуються</a:t>
            </a:r>
            <a:r>
              <a:rPr lang="ru-RU" sz="2000" dirty="0"/>
              <a:t> </a:t>
            </a:r>
            <a:r>
              <a:rPr lang="ru-RU" sz="2000" dirty="0" err="1"/>
              <a:t>відповідно</a:t>
            </a:r>
            <a:r>
              <a:rPr lang="ru-RU" sz="2000" dirty="0"/>
              <a:t> до </a:t>
            </a:r>
            <a:r>
              <a:rPr lang="ru-RU" sz="2000" dirty="0" err="1"/>
              <a:t>розпорядження</a:t>
            </a:r>
            <a:r>
              <a:rPr lang="ru-RU" sz="2000" dirty="0"/>
              <a:t> </a:t>
            </a:r>
            <a:r>
              <a:rPr lang="ru-RU" sz="2000" dirty="0" err="1"/>
              <a:t>виконавчого</a:t>
            </a:r>
            <a:r>
              <a:rPr lang="ru-RU" sz="2000" dirty="0"/>
              <a:t> органу </a:t>
            </a:r>
            <a:r>
              <a:rPr lang="ru-RU" sz="2000" dirty="0" err="1"/>
              <a:t>Київської</a:t>
            </a:r>
            <a:r>
              <a:rPr lang="ru-RU" sz="2000" dirty="0"/>
              <a:t> </a:t>
            </a:r>
            <a:r>
              <a:rPr lang="ru-RU" sz="2000" dirty="0" err="1"/>
              <a:t>міської</a:t>
            </a:r>
            <a:r>
              <a:rPr lang="ru-RU" sz="2000" dirty="0"/>
              <a:t> ради (КМДА) </a:t>
            </a:r>
            <a:r>
              <a:rPr lang="ru-RU" sz="2000" dirty="0" err="1"/>
              <a:t>від</a:t>
            </a:r>
            <a:r>
              <a:rPr lang="ru-RU" sz="2000" dirty="0"/>
              <a:t> 26.05.2015 № 507 "Про </a:t>
            </a:r>
            <a:r>
              <a:rPr lang="ru-RU" sz="2000" dirty="0" err="1"/>
              <a:t>проведення</a:t>
            </a:r>
            <a:r>
              <a:rPr lang="ru-RU" sz="2000" dirty="0"/>
              <a:t> </a:t>
            </a:r>
            <a:r>
              <a:rPr lang="ru-RU" sz="2000" dirty="0" err="1"/>
              <a:t>ярмарків</a:t>
            </a:r>
            <a:r>
              <a:rPr lang="ru-RU" sz="2000" dirty="0"/>
              <a:t> у </a:t>
            </a:r>
            <a:r>
              <a:rPr lang="ru-RU" sz="2000" dirty="0" err="1"/>
              <a:t>місті</a:t>
            </a:r>
            <a:r>
              <a:rPr lang="ru-RU" sz="2000" dirty="0"/>
              <a:t> </a:t>
            </a:r>
            <a:r>
              <a:rPr lang="ru-RU" sz="2000" dirty="0" err="1" smtClean="0"/>
              <a:t>Києві</a:t>
            </a:r>
            <a:r>
              <a:rPr lang="ru-RU" sz="2000" dirty="0"/>
              <a:t>"</a:t>
            </a:r>
            <a:endParaRPr lang="ru-RU" sz="2000" dirty="0" smtClean="0"/>
          </a:p>
        </p:txBody>
      </p:sp>
      <p:pic>
        <p:nvPicPr>
          <p:cNvPr id="8" name="Picture 5" descr="_MG_1743"/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57456" y="4337397"/>
            <a:ext cx="2731775" cy="222339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261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133002" y="254569"/>
            <a:ext cx="119038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i="1" cap="all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Проведення</a:t>
            </a:r>
            <a:r>
              <a:rPr lang="ru-RU" sz="3000" b="1" i="1" cap="all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3000" b="1" i="1" cap="all" dirty="0" err="1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продовольчих</a:t>
            </a:r>
            <a:r>
              <a:rPr lang="ru-RU" sz="3000" b="1" i="1" cap="all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3000" b="1" i="1" cap="all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ярмарків</a:t>
            </a:r>
            <a:r>
              <a:rPr lang="ru-RU" sz="3000" b="1" i="1" cap="all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з </a:t>
            </a:r>
            <a:r>
              <a:rPr lang="ru-RU" sz="3000" b="1" i="1" cap="all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реалізації</a:t>
            </a:r>
            <a:r>
              <a:rPr lang="ru-RU" sz="3000" b="1" i="1" cap="all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3000" b="1" i="1" cap="all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сільськогосподарської</a:t>
            </a:r>
            <a:r>
              <a:rPr lang="ru-RU" sz="3000" b="1" i="1" cap="all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3000" b="1" i="1" cap="all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продукції</a:t>
            </a:r>
            <a:r>
              <a:rPr lang="ru-RU" sz="3000" b="1" i="1" cap="all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та </a:t>
            </a:r>
            <a:r>
              <a:rPr lang="ru-RU" sz="3000" b="1" i="1" cap="all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продовольчих</a:t>
            </a:r>
            <a:r>
              <a:rPr lang="ru-RU" sz="3000" b="1" i="1" cap="all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3000" b="1" i="1" cap="all" dirty="0" err="1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товарів</a:t>
            </a:r>
            <a:r>
              <a:rPr lang="ru-RU" sz="3000" b="1" i="1" cap="all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000" b="1" i="1" cap="all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за адресами:</a:t>
            </a:r>
            <a:endParaRPr lang="uk-UA" sz="3000" b="1" i="1" cap="all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407321" y="4070656"/>
            <a:ext cx="114965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  <a:tabLst>
                <a:tab pos="1257300" algn="l"/>
                <a:tab pos="3086100" algn="l"/>
              </a:tabLst>
            </a:pPr>
            <a:r>
              <a:rPr lang="uk-UA" sz="2000" dirty="0" smtClean="0">
                <a:ea typeface="Times New Roman" panose="02020603050405020304" pitchFamily="18" charset="0"/>
              </a:rPr>
              <a:t>З  січня 2015 по листопад 2018 року проведено 166 </a:t>
            </a:r>
            <a:r>
              <a:rPr lang="uk-UA" sz="2000" dirty="0">
                <a:ea typeface="Times New Roman" panose="02020603050405020304" pitchFamily="18" charset="0"/>
              </a:rPr>
              <a:t>сільськогосподарських </a:t>
            </a:r>
            <a:r>
              <a:rPr lang="uk-UA" sz="2000" dirty="0" smtClean="0">
                <a:ea typeface="Times New Roman" panose="02020603050405020304" pitchFamily="18" charset="0"/>
              </a:rPr>
              <a:t>ярмарків, </a:t>
            </a:r>
            <a:r>
              <a:rPr lang="uk-UA" sz="2000" dirty="0">
                <a:ea typeface="Times New Roman" panose="02020603050405020304" pitchFamily="18" charset="0"/>
              </a:rPr>
              <a:t>в яких взяли участь </a:t>
            </a:r>
            <a:r>
              <a:rPr lang="uk-UA" sz="2000" dirty="0" smtClean="0">
                <a:ea typeface="Times New Roman" panose="02020603050405020304" pitchFamily="18" charset="0"/>
              </a:rPr>
              <a:t>майже 19 тис. представників </a:t>
            </a:r>
            <a:r>
              <a:rPr lang="uk-UA" sz="2000" dirty="0">
                <a:ea typeface="Times New Roman" panose="02020603050405020304" pitchFamily="18" charset="0"/>
              </a:rPr>
              <a:t>товаровиробників, фермерських та селянських господарств з різних областей України</a:t>
            </a:r>
            <a:r>
              <a:rPr lang="uk-UA" sz="2000" dirty="0" smtClean="0">
                <a:ea typeface="Times New Roman" panose="02020603050405020304" pitchFamily="18" charset="0"/>
              </a:rPr>
              <a:t>.</a:t>
            </a:r>
          </a:p>
          <a:p>
            <a:pPr indent="450215" algn="just">
              <a:spcAft>
                <a:spcPts val="0"/>
              </a:spcAft>
              <a:tabLst>
                <a:tab pos="1257300" algn="l"/>
                <a:tab pos="3086100" algn="l"/>
              </a:tabLst>
            </a:pPr>
            <a:endParaRPr lang="uk-UA" sz="2000" dirty="0" smtClean="0"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  <a:tabLst>
                <a:tab pos="1257300" algn="l"/>
                <a:tab pos="3086100" algn="l"/>
              </a:tabLst>
            </a:pPr>
            <a:r>
              <a:rPr lang="uk-UA" sz="2000" dirty="0" smtClean="0">
                <a:ea typeface="Times New Roman" panose="02020603050405020304" pitchFamily="18" charset="0"/>
              </a:rPr>
              <a:t>За </a:t>
            </a:r>
            <a:r>
              <a:rPr lang="uk-UA" sz="2000" dirty="0">
                <a:ea typeface="Times New Roman" panose="02020603050405020304" pitchFamily="18" charset="0"/>
              </a:rPr>
              <a:t>оперативними даними було реалізовано близько </a:t>
            </a:r>
            <a:r>
              <a:rPr lang="uk-UA" sz="2000" dirty="0" smtClean="0">
                <a:ea typeface="Times New Roman" panose="02020603050405020304" pitchFamily="18" charset="0"/>
              </a:rPr>
              <a:t>12166 т </a:t>
            </a:r>
            <a:r>
              <a:rPr lang="uk-UA" sz="2000" dirty="0">
                <a:ea typeface="Times New Roman" panose="02020603050405020304" pitchFamily="18" charset="0"/>
              </a:rPr>
              <a:t>продовольчих товарів, </a:t>
            </a:r>
            <a:r>
              <a:rPr lang="uk-UA" sz="2000" dirty="0" smtClean="0">
                <a:ea typeface="Times New Roman" panose="02020603050405020304" pitchFamily="18" charset="0"/>
              </a:rPr>
              <a:t>сільськогосподарської </a:t>
            </a:r>
            <a:r>
              <a:rPr lang="uk-UA" sz="2000" dirty="0">
                <a:ea typeface="Times New Roman" panose="02020603050405020304" pitchFamily="18" charset="0"/>
              </a:rPr>
              <a:t>продукції рослинного та тваринного походження.</a:t>
            </a:r>
            <a:endParaRPr lang="uk-UA" sz="2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4329542" y="1790087"/>
            <a:ext cx="36520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2000" dirty="0" smtClean="0">
                <a:ea typeface="Calibri" panose="020F0502020204030204" pitchFamily="34" charset="0"/>
              </a:rPr>
              <a:t>бульвар </a:t>
            </a:r>
            <a:r>
              <a:rPr lang="uk-UA" sz="2000" dirty="0">
                <a:ea typeface="Calibri" panose="020F0502020204030204" pitchFamily="34" charset="0"/>
              </a:rPr>
              <a:t>А. Бучми, 2-10.</a:t>
            </a:r>
          </a:p>
          <a:p>
            <a:pPr>
              <a:spcAft>
                <a:spcPts val="0"/>
              </a:spcAft>
            </a:pPr>
            <a:r>
              <a:rPr lang="uk-UA" sz="2000" dirty="0">
                <a:ea typeface="Calibri" panose="020F0502020204030204" pitchFamily="34" charset="0"/>
              </a:rPr>
              <a:t>бульвар  І. </a:t>
            </a:r>
            <a:r>
              <a:rPr lang="uk-UA" sz="2000" dirty="0" err="1">
                <a:ea typeface="Calibri" panose="020F0502020204030204" pitchFamily="34" charset="0"/>
              </a:rPr>
              <a:t>Шамо</a:t>
            </a:r>
            <a:r>
              <a:rPr lang="uk-UA" sz="2000" dirty="0">
                <a:ea typeface="Calibri" panose="020F0502020204030204" pitchFamily="34" charset="0"/>
              </a:rPr>
              <a:t>, 2-12; </a:t>
            </a:r>
          </a:p>
          <a:p>
            <a:pPr>
              <a:spcAft>
                <a:spcPts val="0"/>
              </a:spcAft>
            </a:pPr>
            <a:r>
              <a:rPr lang="uk-UA" sz="2000" dirty="0" smtClean="0">
                <a:ea typeface="Calibri" panose="020F0502020204030204" pitchFamily="34" charset="0"/>
              </a:rPr>
              <a:t>вулиця </a:t>
            </a:r>
            <a:r>
              <a:rPr lang="uk-UA" sz="2000" dirty="0">
                <a:ea typeface="Calibri" panose="020F0502020204030204" pitchFamily="34" charset="0"/>
              </a:rPr>
              <a:t>В. Нестайка (поряд поштамту “Лівобережний”); </a:t>
            </a:r>
          </a:p>
          <a:p>
            <a:pPr>
              <a:spcAft>
                <a:spcPts val="0"/>
              </a:spcAft>
            </a:pPr>
            <a:r>
              <a:rPr lang="uk-UA" sz="2000" dirty="0" smtClean="0">
                <a:ea typeface="Calibri" panose="020F0502020204030204" pitchFamily="34" charset="0"/>
              </a:rPr>
              <a:t>вулиця </a:t>
            </a:r>
            <a:r>
              <a:rPr lang="uk-UA" sz="2000" dirty="0">
                <a:ea typeface="Calibri" panose="020F0502020204030204" pitchFamily="34" charset="0"/>
              </a:rPr>
              <a:t>А. Малишка, 9-19;</a:t>
            </a:r>
          </a:p>
          <a:p>
            <a:pPr>
              <a:spcAft>
                <a:spcPts val="0"/>
              </a:spcAft>
            </a:pPr>
            <a:r>
              <a:rPr lang="uk-UA" sz="2000" dirty="0">
                <a:ea typeface="Calibri" panose="020F0502020204030204" pitchFamily="34" charset="0"/>
              </a:rPr>
              <a:t>бульвар Праці, 1-9</a:t>
            </a:r>
            <a:endParaRPr lang="uk-UA" sz="20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11" name="Picture 7" descr="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38" y="1790087"/>
            <a:ext cx="3105251" cy="200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402" y="1818087"/>
            <a:ext cx="3168650" cy="194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315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989216" y="427578"/>
            <a:ext cx="103493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3200" b="1" i="1" cap="all" dirty="0">
                <a:solidFill>
                  <a:schemeClr val="accent6">
                    <a:lumMod val="50000"/>
                  </a:schemeClr>
                </a:solidFill>
              </a:rPr>
              <a:t>31 жовтня 2016 </a:t>
            </a:r>
            <a:r>
              <a:rPr lang="uk-UA" altLang="uk-UA" sz="3200" b="1" i="1" cap="all" dirty="0" smtClean="0">
                <a:solidFill>
                  <a:schemeClr val="accent6">
                    <a:lumMod val="50000"/>
                  </a:schemeClr>
                </a:solidFill>
              </a:rPr>
              <a:t>року в Дніпровському районі проведено соціальний </a:t>
            </a:r>
            <a:r>
              <a:rPr lang="uk-UA" altLang="uk-UA" sz="3200" b="1" i="1" cap="all" dirty="0">
                <a:solidFill>
                  <a:schemeClr val="accent6">
                    <a:lumMod val="50000"/>
                  </a:schemeClr>
                </a:solidFill>
              </a:rPr>
              <a:t>ярмарок на бульварі </a:t>
            </a:r>
            <a:r>
              <a:rPr lang="uk-UA" altLang="uk-UA" sz="3200" b="1" i="1" cap="all" dirty="0" smtClean="0">
                <a:solidFill>
                  <a:schemeClr val="accent6">
                    <a:lumMod val="50000"/>
                  </a:schemeClr>
                </a:solidFill>
              </a:rPr>
              <a:t>Праці</a:t>
            </a:r>
            <a:endParaRPr lang="uk-UA" sz="3200" b="1" i="1" cap="all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13" descr="212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582" y="3070650"/>
            <a:ext cx="2520950" cy="18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6807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947" y="3996246"/>
            <a:ext cx="2293462" cy="2087563"/>
          </a:xfrm>
          <a:prstGeom prst="rect">
            <a:avLst/>
          </a:prstGeom>
        </p:spPr>
      </p:pic>
      <p:pic>
        <p:nvPicPr>
          <p:cNvPr id="6" name="Picture 11" descr="2118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" y="1807082"/>
            <a:ext cx="2310650" cy="209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увати 6"/>
          <p:cNvGrpSpPr/>
          <p:nvPr/>
        </p:nvGrpSpPr>
        <p:grpSpPr>
          <a:xfrm>
            <a:off x="4966104" y="1783131"/>
            <a:ext cx="6691745" cy="4314305"/>
            <a:chOff x="1329676" y="205471"/>
            <a:chExt cx="8919225" cy="6144031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D02BFDF-382A-48EC-933D-8D0AC6D3C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9676" y="3302056"/>
              <a:ext cx="2948790" cy="304493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C1A6172-3868-4152-ABB6-24A2F8108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56583" y="3357184"/>
              <a:ext cx="2992318" cy="2992318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0569E15-0B24-49E6-81B0-F05C97247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64198" y="205471"/>
              <a:ext cx="3058022" cy="3058022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E5875D3-8B90-4D75-8348-4FCAA3E08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29676" y="239580"/>
              <a:ext cx="2989803" cy="2989803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EA6241C-1D78-4FFD-AC73-84B83272B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72384" y="1815084"/>
              <a:ext cx="3084199" cy="3084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1677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948" y="2989874"/>
            <a:ext cx="2487237" cy="33163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175" y="1624724"/>
            <a:ext cx="2209454" cy="2945938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845127" y="507044"/>
            <a:ext cx="10335491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indent="450215" algn="just">
              <a:lnSpc>
                <a:spcPct val="150000"/>
              </a:lnSpc>
              <a:spcAft>
                <a:spcPts val="0"/>
              </a:spcAft>
              <a:tabLst>
                <a:tab pos="3870960" algn="l"/>
                <a:tab pos="6057900" algn="l"/>
              </a:tabLst>
            </a:pPr>
            <a:r>
              <a:rPr lang="uk-UA" sz="2000" b="1" i="1" kern="50" dirty="0">
                <a:ea typeface="SimSun" panose="02010600030101010101" pitchFamily="2" charset="-122"/>
              </a:rPr>
              <a:t>З метою більш повного насичення споживчого ринку сільськогосподарською продукцією і продуктами </a:t>
            </a:r>
            <a:r>
              <a:rPr lang="uk-UA" sz="2000" b="1" i="1" kern="50" dirty="0" smtClean="0">
                <a:ea typeface="SimSun" panose="02010600030101010101" pitchFamily="2" charset="-122"/>
              </a:rPr>
              <a:t>харчування, </a:t>
            </a:r>
            <a:r>
              <a:rPr lang="uk-UA" altLang="uk-UA" sz="2000" b="1" i="1" dirty="0" smtClean="0"/>
              <a:t>у </a:t>
            </a:r>
            <a:r>
              <a:rPr lang="uk-UA" altLang="uk-UA" sz="2000" b="1" i="1" dirty="0"/>
              <a:t>2016 році значно розширено географію проведення сезонних ярмарків, а саме</a:t>
            </a:r>
            <a:r>
              <a:rPr lang="uk-UA" altLang="uk-UA" sz="2000" b="1" i="1" dirty="0" smtClean="0"/>
              <a:t>: </a:t>
            </a:r>
            <a:endParaRPr lang="uk-UA" sz="2000" b="1" i="1" kern="50" dirty="0" smtClean="0">
              <a:ea typeface="SimSun" panose="02010600030101010101" pitchFamily="2" charset="-122"/>
            </a:endParaRPr>
          </a:p>
          <a:p>
            <a:pPr marL="37592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3870960" algn="l"/>
                <a:tab pos="6057900" algn="l"/>
              </a:tabLst>
            </a:pPr>
            <a:r>
              <a:rPr lang="uk-UA" sz="2000" kern="50" dirty="0" smtClean="0">
                <a:effectLst/>
                <a:ea typeface="SimSun" panose="02010600030101010101" pitchFamily="2" charset="-122"/>
              </a:rPr>
              <a:t>вул. Сулеймана </a:t>
            </a:r>
            <a:r>
              <a:rPr lang="uk-UA" sz="2000" kern="50" dirty="0" err="1" smtClean="0">
                <a:effectLst/>
                <a:ea typeface="SimSun" panose="02010600030101010101" pitchFamily="2" charset="-122"/>
              </a:rPr>
              <a:t>Стальського</a:t>
            </a:r>
            <a:r>
              <a:rPr lang="uk-UA" sz="2000" kern="50" dirty="0" smtClean="0">
                <a:effectLst/>
                <a:ea typeface="SimSun" panose="02010600030101010101" pitchFamily="2" charset="-122"/>
              </a:rPr>
              <a:t> ( в межах вул. </a:t>
            </a:r>
            <a:r>
              <a:rPr lang="uk-UA" sz="2000" kern="50" dirty="0" err="1" smtClean="0">
                <a:effectLst/>
                <a:ea typeface="SimSun" panose="02010600030101010101" pitchFamily="2" charset="-122"/>
              </a:rPr>
              <a:t>Райдежна</a:t>
            </a:r>
            <a:r>
              <a:rPr lang="uk-UA" sz="2000" kern="50" dirty="0" smtClean="0">
                <a:effectLst/>
                <a:ea typeface="SimSun" panose="02010600030101010101" pitchFamily="2" charset="-122"/>
              </a:rPr>
              <a:t> та </a:t>
            </a:r>
            <a:r>
              <a:rPr lang="uk-UA" sz="2000" kern="50" dirty="0" err="1" smtClean="0">
                <a:effectLst/>
                <a:ea typeface="SimSun" panose="02010600030101010101" pitchFamily="2" charset="-122"/>
              </a:rPr>
              <a:t>Старосільська</a:t>
            </a:r>
            <a:r>
              <a:rPr lang="uk-UA" sz="2000" kern="50" dirty="0" smtClean="0">
                <a:effectLst/>
                <a:ea typeface="SimSun" panose="02010600030101010101" pitchFamily="2" charset="-122"/>
              </a:rPr>
              <a:t>);</a:t>
            </a:r>
          </a:p>
          <a:p>
            <a:pPr marL="37592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3870960" algn="l"/>
                <a:tab pos="6057900" algn="l"/>
              </a:tabLst>
            </a:pPr>
            <a:r>
              <a:rPr lang="uk-UA" sz="2000" kern="50" dirty="0" smtClean="0">
                <a:ea typeface="SimSun" panose="02010600030101010101" pitchFamily="2" charset="-122"/>
              </a:rPr>
              <a:t>вул. Івана Микитенка, 21-27;</a:t>
            </a:r>
          </a:p>
          <a:p>
            <a:pPr marL="37592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3870960" algn="l"/>
                <a:tab pos="6057900" algn="l"/>
              </a:tabLst>
            </a:pPr>
            <a:r>
              <a:rPr lang="uk-UA" sz="2000" kern="50" dirty="0" smtClean="0">
                <a:effectLst/>
                <a:ea typeface="SimSun" panose="02010600030101010101" pitchFamily="2" charset="-122"/>
              </a:rPr>
              <a:t>проспект Соборності, 2-20;</a:t>
            </a:r>
          </a:p>
          <a:p>
            <a:pPr marL="37592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3870960" algn="l"/>
                <a:tab pos="6057900" algn="l"/>
              </a:tabLst>
            </a:pPr>
            <a:r>
              <a:rPr lang="uk-UA" sz="2000" kern="50" dirty="0" smtClean="0">
                <a:ea typeface="SimSun" panose="02010600030101010101" pitchFamily="2" charset="-122"/>
              </a:rPr>
              <a:t>вул. Петра Вершигори, 1;</a:t>
            </a:r>
          </a:p>
          <a:p>
            <a:pPr marL="37592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3870960" algn="l"/>
                <a:tab pos="6057900" algn="l"/>
              </a:tabLst>
            </a:pPr>
            <a:r>
              <a:rPr lang="uk-UA" sz="2000" kern="50" dirty="0" smtClean="0">
                <a:effectLst/>
                <a:ea typeface="SimSun" panose="02010600030101010101" pitchFamily="2" charset="-122"/>
              </a:rPr>
              <a:t>бульвар Перова, 8-10;</a:t>
            </a:r>
          </a:p>
          <a:p>
            <a:pPr marL="37592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3870960" algn="l"/>
                <a:tab pos="6057900" algn="l"/>
              </a:tabLst>
            </a:pPr>
            <a:r>
              <a:rPr lang="uk-UA" sz="2000" kern="50" dirty="0" smtClean="0">
                <a:ea typeface="SimSun" panose="02010600030101010101" pitchFamily="2" charset="-122"/>
              </a:rPr>
              <a:t>вул. </a:t>
            </a:r>
            <a:r>
              <a:rPr lang="uk-UA" sz="2000" kern="50" dirty="0" err="1" smtClean="0">
                <a:ea typeface="SimSun" panose="02010600030101010101" pitchFamily="2" charset="-122"/>
              </a:rPr>
              <a:t>Березняківська</a:t>
            </a:r>
            <a:r>
              <a:rPr lang="uk-UA" sz="2000" kern="50" dirty="0" smtClean="0">
                <a:ea typeface="SimSun" panose="02010600030101010101" pitchFamily="2" charset="-122"/>
              </a:rPr>
              <a:t>, 21-23;</a:t>
            </a:r>
          </a:p>
          <a:p>
            <a:pPr marL="37592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3870960" algn="l"/>
                <a:tab pos="6057900" algn="l"/>
              </a:tabLst>
            </a:pPr>
            <a:r>
              <a:rPr lang="uk-UA" sz="2000" kern="50" dirty="0" smtClean="0">
                <a:effectLst/>
                <a:ea typeface="SimSun" panose="02010600030101010101" pitchFamily="2" charset="-122"/>
              </a:rPr>
              <a:t>вул. Гродненська, 1/35-17а;</a:t>
            </a:r>
          </a:p>
          <a:p>
            <a:pPr marL="37592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3870960" algn="l"/>
                <a:tab pos="6057900" algn="l"/>
              </a:tabLst>
            </a:pPr>
            <a:r>
              <a:rPr lang="uk-UA" sz="2000" kern="50" dirty="0" smtClean="0">
                <a:ea typeface="SimSun" panose="02010600030101010101" pitchFamily="2" charset="-122"/>
              </a:rPr>
              <a:t>вул. Алматинська, 64-74.</a:t>
            </a:r>
          </a:p>
          <a:p>
            <a:pPr marL="90170" indent="450215" algn="just">
              <a:lnSpc>
                <a:spcPct val="150000"/>
              </a:lnSpc>
              <a:spcAft>
                <a:spcPts val="0"/>
              </a:spcAft>
              <a:tabLst>
                <a:tab pos="3870960" algn="l"/>
                <a:tab pos="6057900" algn="l"/>
              </a:tabLst>
            </a:pPr>
            <a:endParaRPr lang="uk-UA" sz="1400" kern="50" dirty="0"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60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1886989" y="163130"/>
            <a:ext cx="92936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i="1" cap="all" dirty="0" err="1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Реконструкція</a:t>
            </a:r>
            <a:r>
              <a:rPr lang="ru-RU" sz="3000" b="1" i="1" cap="all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 </a:t>
            </a:r>
            <a:r>
              <a:rPr lang="ru-RU" sz="3000" b="1" i="1" cap="all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підприємств</a:t>
            </a:r>
            <a:r>
              <a:rPr lang="ru-RU" sz="3000" b="1" i="1" cap="all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3000" b="1" i="1" cap="all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ринкової</a:t>
            </a:r>
            <a:r>
              <a:rPr lang="ru-RU" sz="3000" b="1" i="1" cap="all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3000" b="1" i="1" cap="all" dirty="0" err="1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мережі</a:t>
            </a:r>
            <a:r>
              <a:rPr lang="ru-RU" sz="3000" b="1" i="1" cap="all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та </a:t>
            </a:r>
            <a:r>
              <a:rPr lang="ru-RU" sz="3000" b="1" i="1" cap="all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модернізація</a:t>
            </a:r>
            <a:r>
              <a:rPr lang="ru-RU" sz="3000" b="1" i="1" cap="all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3000" b="1" i="1" cap="all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торговельних</a:t>
            </a:r>
            <a:r>
              <a:rPr lang="ru-RU" sz="3000" b="1" i="1" cap="all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3000" b="1" i="1" cap="all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місць</a:t>
            </a:r>
            <a:r>
              <a:rPr lang="ru-RU" sz="3000" b="1" i="1" cap="all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endParaRPr lang="uk-UA" sz="3000" b="1" i="1" cap="all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598517" y="1443978"/>
            <a:ext cx="1064860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Times New Roman" panose="02020603050405020304" pitchFamily="18" charset="0"/>
              <a:buChar char="-"/>
            </a:pPr>
            <a:r>
              <a:rPr lang="uk-UA" sz="2000" dirty="0" smtClean="0">
                <a:ea typeface="Times New Roman" panose="02020603050405020304" pitchFamily="18" charset="0"/>
              </a:rPr>
              <a:t>ТОВ </a:t>
            </a:r>
            <a:r>
              <a:rPr lang="uk-UA" sz="2000" dirty="0">
                <a:ea typeface="Times New Roman" panose="02020603050405020304" pitchFamily="18" charset="0"/>
              </a:rPr>
              <a:t>«Десна-С-ЛТД»</a:t>
            </a:r>
            <a:r>
              <a:rPr lang="uk-UA" sz="2000" kern="50" dirty="0">
                <a:ea typeface="Times New Roman" panose="02020603050405020304" pitchFamily="18" charset="0"/>
              </a:rPr>
              <a:t>, як власником земельної ділянки на </a:t>
            </a:r>
            <a:r>
              <a:rPr lang="uk-UA" sz="2000" kern="50" dirty="0" smtClean="0">
                <a:ea typeface="Times New Roman" panose="02020603050405020304" pitchFamily="18" charset="0"/>
              </a:rPr>
              <a:t>проспекті </a:t>
            </a:r>
            <a:r>
              <a:rPr lang="uk-UA" sz="2000" kern="50" dirty="0">
                <a:ea typeface="Times New Roman" panose="02020603050405020304" pitchFamily="18" charset="0"/>
              </a:rPr>
              <a:t>Генерала Ватутіна, 10-а, </a:t>
            </a:r>
            <a:r>
              <a:rPr lang="uk-UA" sz="2000" kern="50" dirty="0" smtClean="0">
                <a:ea typeface="Times New Roman" panose="02020603050405020304" pitchFamily="18" charset="0"/>
              </a:rPr>
              <a:t>з квітня 2018 року </a:t>
            </a:r>
            <a:r>
              <a:rPr lang="uk-UA" sz="2000" dirty="0" smtClean="0">
                <a:ea typeface="Times New Roman" panose="02020603050405020304" pitchFamily="18" charset="0"/>
              </a:rPr>
              <a:t>розпочато </a:t>
            </a:r>
            <a:r>
              <a:rPr lang="uk-UA" sz="2000" dirty="0">
                <a:ea typeface="Times New Roman" panose="02020603050405020304" pitchFamily="18" charset="0"/>
              </a:rPr>
              <a:t>реконструкцію ринку «Десна» у сучасний торгівельний </a:t>
            </a:r>
            <a:r>
              <a:rPr lang="uk-UA" sz="2000" dirty="0" smtClean="0">
                <a:ea typeface="Times New Roman" panose="02020603050405020304" pitchFamily="18" charset="0"/>
              </a:rPr>
              <a:t>центр</a:t>
            </a:r>
          </a:p>
          <a:p>
            <a:pPr algn="just"/>
            <a:endParaRPr lang="uk-UA" sz="2000" kern="50" dirty="0"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2000" dirty="0" smtClean="0">
                <a:ea typeface="Andale Sans UI"/>
              </a:rPr>
              <a:t>ПрАТ </a:t>
            </a:r>
            <a:r>
              <a:rPr lang="uk-UA" sz="2000" dirty="0">
                <a:ea typeface="Andale Sans UI"/>
              </a:rPr>
              <a:t>«Дніпровський ринок» надано пакет документів до КМДА для отримання містобудівних умов на  проведення реконструкції торговельного майданчику «Дарниця» за </a:t>
            </a:r>
            <a:r>
              <a:rPr lang="uk-UA" sz="2000" dirty="0" err="1">
                <a:ea typeface="Andale Sans UI"/>
              </a:rPr>
              <a:t>адресою</a:t>
            </a:r>
            <a:r>
              <a:rPr lang="uk-UA" sz="2000" dirty="0">
                <a:ea typeface="Andale Sans UI"/>
              </a:rPr>
              <a:t>: вул. </a:t>
            </a:r>
            <a:r>
              <a:rPr lang="uk-UA" sz="2000" dirty="0" err="1">
                <a:ea typeface="Andale Sans UI"/>
              </a:rPr>
              <a:t>Попудренка</a:t>
            </a:r>
            <a:r>
              <a:rPr lang="uk-UA" sz="2000" dirty="0">
                <a:ea typeface="Andale Sans UI"/>
              </a:rPr>
              <a:t>, 5 та ринку «Лівобережний» за </a:t>
            </a:r>
            <a:r>
              <a:rPr lang="uk-UA" sz="2000" dirty="0" err="1">
                <a:ea typeface="Andale Sans UI"/>
              </a:rPr>
              <a:t>адресою</a:t>
            </a:r>
            <a:r>
              <a:rPr lang="uk-UA" sz="2000" dirty="0">
                <a:ea typeface="Andale Sans UI"/>
              </a:rPr>
              <a:t>: вул. Є. Сверстюка, </a:t>
            </a:r>
            <a:r>
              <a:rPr lang="uk-UA" sz="2000" dirty="0" smtClean="0">
                <a:ea typeface="Andale Sans UI"/>
              </a:rPr>
              <a:t>3</a:t>
            </a:r>
          </a:p>
          <a:p>
            <a:pPr lvl="0" algn="just">
              <a:spcAft>
                <a:spcPts val="0"/>
              </a:spcAft>
            </a:pPr>
            <a:endParaRPr lang="uk-UA" sz="2000" dirty="0" smtClean="0">
              <a:ea typeface="Andale Sans UI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3665" algn="l"/>
              </a:tabLst>
            </a:pPr>
            <a:r>
              <a:rPr lang="uk-UA" sz="2000" dirty="0" smtClean="0">
                <a:ea typeface="Andale Sans UI"/>
              </a:rPr>
              <a:t>ТОВ </a:t>
            </a:r>
            <a:r>
              <a:rPr lang="uk-UA" sz="2000" dirty="0">
                <a:ea typeface="Andale Sans UI"/>
              </a:rPr>
              <a:t>«ПАРК-СЕРВІС</a:t>
            </a:r>
            <a:r>
              <a:rPr lang="uk-UA" sz="2000" dirty="0" smtClean="0">
                <a:ea typeface="Andale Sans UI"/>
              </a:rPr>
              <a:t>» проведені </a:t>
            </a:r>
            <a:r>
              <a:rPr lang="uk-UA" sz="2000" dirty="0">
                <a:ea typeface="Andale Sans UI"/>
              </a:rPr>
              <a:t>ремонтні роботи існуючих торговельних конструкцій на ринку «Автозапчастини» за </a:t>
            </a:r>
            <a:r>
              <a:rPr lang="uk-UA" sz="2000" dirty="0" err="1">
                <a:ea typeface="Andale Sans UI"/>
              </a:rPr>
              <a:t>адресою</a:t>
            </a:r>
            <a:r>
              <a:rPr lang="uk-UA" sz="2000" dirty="0">
                <a:ea typeface="Andale Sans UI"/>
              </a:rPr>
              <a:t>: бульвар Перова, </a:t>
            </a:r>
            <a:r>
              <a:rPr lang="uk-UA" sz="2000" dirty="0" smtClean="0">
                <a:ea typeface="Andale Sans UI"/>
              </a:rPr>
              <a:t>19а</a:t>
            </a:r>
            <a:endParaRPr lang="uk-UA" sz="2000" dirty="0" smtClean="0">
              <a:solidFill>
                <a:srgbClr val="FF0000"/>
              </a:solidFill>
              <a:ea typeface="Andale Sans UI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3665" algn="l"/>
              </a:tabLst>
            </a:pPr>
            <a:endParaRPr lang="uk-UA" sz="2000" dirty="0" smtClean="0">
              <a:ea typeface="Andale Sans UI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3665" algn="l"/>
              </a:tabLst>
            </a:pPr>
            <a:r>
              <a:rPr lang="uk-UA" sz="2000" dirty="0" smtClean="0">
                <a:ea typeface="Times New Roman" panose="02020603050405020304" pitchFamily="18" charset="0"/>
              </a:rPr>
              <a:t>ТОВ </a:t>
            </a:r>
            <a:r>
              <a:rPr lang="uk-UA" sz="2000" dirty="0">
                <a:ea typeface="Times New Roman" panose="02020603050405020304" pitchFamily="18" charset="0"/>
              </a:rPr>
              <a:t>«</a:t>
            </a:r>
            <a:r>
              <a:rPr lang="uk-UA" sz="2000" dirty="0" err="1">
                <a:ea typeface="Times New Roman" panose="02020603050405020304" pitchFamily="18" charset="0"/>
              </a:rPr>
              <a:t>Берком</a:t>
            </a:r>
            <a:r>
              <a:rPr lang="uk-UA" sz="2000" dirty="0">
                <a:ea typeface="Times New Roman" panose="02020603050405020304" pitchFamily="18" charset="0"/>
              </a:rPr>
              <a:t>» </a:t>
            </a:r>
            <a:r>
              <a:rPr lang="uk-UA" sz="2000" dirty="0" smtClean="0">
                <a:ea typeface="Times New Roman" panose="02020603050405020304" pitchFamily="18" charset="0"/>
              </a:rPr>
              <a:t>розглядається можливість розпочати </a:t>
            </a:r>
            <a:r>
              <a:rPr lang="uk-UA" sz="2000" dirty="0">
                <a:ea typeface="Times New Roman" panose="02020603050405020304" pitchFamily="18" charset="0"/>
              </a:rPr>
              <a:t>реконструкцію ринку «Березняки» за </a:t>
            </a:r>
            <a:r>
              <a:rPr lang="uk-UA" sz="2000" dirty="0" err="1">
                <a:ea typeface="Times New Roman" panose="02020603050405020304" pitchFamily="18" charset="0"/>
              </a:rPr>
              <a:t>адресою</a:t>
            </a:r>
            <a:r>
              <a:rPr lang="uk-UA" sz="2000" dirty="0">
                <a:ea typeface="Times New Roman" panose="02020603050405020304" pitchFamily="18" charset="0"/>
              </a:rPr>
              <a:t>: вул. І. Миколайчука, 4,  протягом </a:t>
            </a:r>
            <a:r>
              <a:rPr lang="uk-UA" sz="2000" dirty="0" smtClean="0">
                <a:ea typeface="Times New Roman" panose="02020603050405020304" pitchFamily="18" charset="0"/>
              </a:rPr>
              <a:t>2019 року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637971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0" y="132695"/>
            <a:ext cx="120617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cap="all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П</a:t>
            </a:r>
            <a:r>
              <a:rPr lang="ru-RU" sz="2000" b="1" i="1" cap="all" dirty="0" err="1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роведення</a:t>
            </a:r>
            <a:r>
              <a:rPr lang="ru-RU" sz="2000" b="1" i="1" cap="all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районного конкурсу-</a:t>
            </a:r>
            <a:r>
              <a:rPr lang="ru-RU" sz="2000" b="1" i="1" cap="all" dirty="0" err="1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огляду</a:t>
            </a:r>
            <a:r>
              <a:rPr lang="ru-RU" sz="2000" b="1" i="1" cap="all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000" b="1" i="1" cap="all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суб’єктів</a:t>
            </a:r>
            <a:r>
              <a:rPr lang="ru-RU" sz="2000" b="1" i="1" cap="all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000" b="1" i="1" cap="all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господарювання</a:t>
            </a:r>
            <a:r>
              <a:rPr lang="ru-RU" sz="2000" b="1" i="1" cap="all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000" b="1" i="1" cap="all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сфери</a:t>
            </a:r>
            <a:r>
              <a:rPr lang="ru-RU" sz="2000" b="1" i="1" cap="all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000" b="1" i="1" cap="all" dirty="0" err="1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побутов</a:t>
            </a:r>
            <a:r>
              <a:rPr lang="uk-UA" sz="2000" b="1" i="1" cap="all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ого обслуговування</a:t>
            </a:r>
            <a:r>
              <a:rPr lang="ru-RU" sz="2000" b="1" i="1" cap="all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000" b="1" i="1" cap="all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на </a:t>
            </a:r>
            <a:r>
              <a:rPr lang="ru-RU" sz="2000" b="1" i="1" cap="all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присвоєння</a:t>
            </a:r>
            <a:r>
              <a:rPr lang="ru-RU" sz="2000" b="1" i="1" cap="all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000" b="1" i="1" cap="all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звання</a:t>
            </a:r>
            <a:r>
              <a:rPr lang="ru-RU" sz="2000" b="1" i="1" cap="all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000" b="1" i="1" cap="all" dirty="0" err="1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зразкового</a:t>
            </a:r>
            <a:r>
              <a:rPr lang="ru-RU" sz="2000" b="1" i="1" cap="all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у </a:t>
            </a:r>
            <a:r>
              <a:rPr lang="ru-RU" sz="2000" b="1" i="1" cap="all" dirty="0" err="1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Дніпровському</a:t>
            </a:r>
            <a:r>
              <a:rPr lang="ru-RU" sz="2000" b="1" i="1" cap="all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000" b="1" i="1" cap="all" dirty="0" err="1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районі</a:t>
            </a:r>
            <a:r>
              <a:rPr lang="ru-RU" sz="2000" b="1" i="1" cap="all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000" b="1" i="1" cap="all" dirty="0" err="1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міста</a:t>
            </a:r>
            <a:r>
              <a:rPr lang="ru-RU" sz="2000" b="1" i="1" cap="all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000" b="1" i="1" cap="all" dirty="0" err="1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Києва</a:t>
            </a:r>
            <a:endParaRPr lang="uk-UA" sz="2000" b="1" i="1" cap="all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103345" y="840581"/>
            <a:ext cx="10937109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71500" algn="ctr"/>
            <a:r>
              <a:rPr lang="uk-UA" sz="2000" b="1" i="1" dirty="0" smtClean="0">
                <a:ea typeface="Times New Roman" panose="02020603050405020304" pitchFamily="18" charset="0"/>
              </a:rPr>
              <a:t>За підсумками проведення щорічних районних конкурсів-оглядів переможцями були визначені наступні суб'єкти господарювання:</a:t>
            </a:r>
          </a:p>
          <a:p>
            <a:pPr algn="ctr"/>
            <a:r>
              <a:rPr lang="uk-UA" b="1" dirty="0" smtClean="0"/>
              <a:t>2015 рік: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 smtClean="0"/>
              <a:t>салон-перукарня </a:t>
            </a:r>
            <a:r>
              <a:rPr lang="uk-UA" dirty="0"/>
              <a:t>”</a:t>
            </a:r>
            <a:r>
              <a:rPr lang="uk-UA" dirty="0" err="1"/>
              <a:t>Лонда</a:t>
            </a:r>
            <a:r>
              <a:rPr lang="uk-UA" dirty="0"/>
              <a:t>”, ТОВ “Крокус І” (вул. </a:t>
            </a:r>
            <a:r>
              <a:rPr lang="uk-UA" dirty="0" err="1"/>
              <a:t>Попудренка</a:t>
            </a:r>
            <a:r>
              <a:rPr lang="uk-UA" dirty="0"/>
              <a:t>, 7/ж)</a:t>
            </a:r>
            <a:r>
              <a:rPr lang="ru-RU" dirty="0" smtClean="0"/>
              <a:t>;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 smtClean="0"/>
              <a:t>мережа </a:t>
            </a:r>
            <a:r>
              <a:rPr lang="uk-UA" dirty="0"/>
              <a:t>хімчисток «</a:t>
            </a:r>
            <a:r>
              <a:rPr lang="en-US" dirty="0" err="1"/>
              <a:t>Unmomento</a:t>
            </a:r>
            <a:r>
              <a:rPr lang="uk-UA" dirty="0"/>
              <a:t>» ФОП </a:t>
            </a:r>
            <a:r>
              <a:rPr lang="uk-UA" dirty="0" err="1"/>
              <a:t>Мищенко</a:t>
            </a:r>
            <a:r>
              <a:rPr lang="uk-UA" dirty="0"/>
              <a:t> Г.О. (</a:t>
            </a:r>
            <a:r>
              <a:rPr lang="uk-UA" dirty="0" err="1"/>
              <a:t>бульв</a:t>
            </a:r>
            <a:r>
              <a:rPr lang="uk-UA" dirty="0"/>
              <a:t>. Перова, 36 ТЦ «Квадрат»).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 smtClean="0"/>
              <a:t>майстерня </a:t>
            </a:r>
            <a:r>
              <a:rPr lang="uk-UA" dirty="0"/>
              <a:t>з виготовлення та ремонту металовиробів</a:t>
            </a:r>
            <a:r>
              <a:rPr lang="uk-UA" b="1" dirty="0"/>
              <a:t> </a:t>
            </a:r>
            <a:r>
              <a:rPr lang="uk-UA" dirty="0" smtClean="0"/>
              <a:t>ФОП </a:t>
            </a:r>
            <a:r>
              <a:rPr lang="uk-UA" dirty="0" err="1"/>
              <a:t>Двірко</a:t>
            </a:r>
            <a:r>
              <a:rPr lang="uk-UA" dirty="0"/>
              <a:t> В.М. (</a:t>
            </a:r>
            <a:r>
              <a:rPr lang="uk-UA" dirty="0" err="1"/>
              <a:t>бульв</a:t>
            </a:r>
            <a:r>
              <a:rPr lang="uk-UA" dirty="0"/>
              <a:t>. Перова, 36 ТЦ «Квадрат»).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/>
              <a:t>с</a:t>
            </a:r>
            <a:r>
              <a:rPr lang="uk-UA" dirty="0" smtClean="0"/>
              <a:t>тудія </a:t>
            </a:r>
            <a:r>
              <a:rPr lang="uk-UA" dirty="0"/>
              <a:t>засмаги «Екватор» ФОП </a:t>
            </a:r>
            <a:r>
              <a:rPr lang="uk-UA" dirty="0" err="1"/>
              <a:t>Балакан</a:t>
            </a:r>
            <a:r>
              <a:rPr lang="uk-UA" dirty="0"/>
              <a:t> Л.М.( (</a:t>
            </a:r>
            <a:r>
              <a:rPr lang="uk-UA" dirty="0" err="1"/>
              <a:t>бульв</a:t>
            </a:r>
            <a:r>
              <a:rPr lang="uk-UA" dirty="0"/>
              <a:t>. Перова, 36 ТЦ «Квадрат»).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 smtClean="0"/>
              <a:t>майстерня з виготовлення </a:t>
            </a:r>
            <a:r>
              <a:rPr lang="uk-UA" dirty="0"/>
              <a:t>взуття за індивідуальними </a:t>
            </a:r>
            <a:r>
              <a:rPr lang="uk-UA" dirty="0" smtClean="0"/>
              <a:t>замовленням, ФОП </a:t>
            </a:r>
            <a:r>
              <a:rPr lang="uk-UA" dirty="0" err="1"/>
              <a:t>Бурля</a:t>
            </a:r>
            <a:r>
              <a:rPr lang="uk-UA" dirty="0"/>
              <a:t> О.Ю. (</a:t>
            </a:r>
            <a:r>
              <a:rPr lang="uk-UA" dirty="0" err="1"/>
              <a:t>просп</a:t>
            </a:r>
            <a:r>
              <a:rPr lang="uk-UA" dirty="0"/>
              <a:t>. Ватутіна, 2-а)</a:t>
            </a:r>
          </a:p>
          <a:p>
            <a:pPr algn="ctr"/>
            <a:r>
              <a:rPr lang="uk-UA" b="1" dirty="0" smtClean="0"/>
              <a:t>2016 </a:t>
            </a:r>
            <a:r>
              <a:rPr lang="uk-UA" b="1" dirty="0"/>
              <a:t>р</a:t>
            </a:r>
            <a:r>
              <a:rPr lang="uk-UA" b="1" dirty="0" smtClean="0"/>
              <a:t>ік: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 smtClean="0"/>
              <a:t>салон </a:t>
            </a:r>
            <a:r>
              <a:rPr lang="uk-UA" dirty="0"/>
              <a:t>краси ”</a:t>
            </a:r>
            <a:r>
              <a:rPr lang="en-US" dirty="0"/>
              <a:t>Schwarzkopf</a:t>
            </a:r>
            <a:r>
              <a:rPr lang="uk-UA" dirty="0"/>
              <a:t>”, ФО-П </a:t>
            </a:r>
            <a:r>
              <a:rPr lang="uk-UA" dirty="0" err="1"/>
              <a:t>Федотенкова</a:t>
            </a:r>
            <a:r>
              <a:rPr lang="uk-UA" dirty="0"/>
              <a:t> Ю.Г.(</a:t>
            </a:r>
            <a:r>
              <a:rPr lang="uk-UA" dirty="0" err="1"/>
              <a:t>Русанівська</a:t>
            </a:r>
            <a:r>
              <a:rPr lang="uk-UA" dirty="0"/>
              <a:t> набережна, 10).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 smtClean="0"/>
              <a:t>спільне </a:t>
            </a:r>
            <a:r>
              <a:rPr lang="uk-UA" dirty="0"/>
              <a:t>українсько-американське підприємство «Американська хімчистка»  (</a:t>
            </a:r>
            <a:r>
              <a:rPr lang="uk-UA" dirty="0" err="1"/>
              <a:t>просп</a:t>
            </a:r>
            <a:r>
              <a:rPr lang="uk-UA" dirty="0"/>
              <a:t>. </a:t>
            </a:r>
            <a:r>
              <a:rPr lang="uk-UA" dirty="0" smtClean="0"/>
              <a:t>Соборності, </a:t>
            </a:r>
            <a:r>
              <a:rPr lang="uk-UA" dirty="0"/>
              <a:t>21).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 smtClean="0"/>
              <a:t>сервісний </a:t>
            </a:r>
            <a:r>
              <a:rPr lang="uk-UA" dirty="0"/>
              <a:t>центр «Крок-ТТЦ», ТОВ «Крок-ТТЦ» (</a:t>
            </a:r>
            <a:r>
              <a:rPr lang="uk-UA" dirty="0" err="1"/>
              <a:t>Русанівська</a:t>
            </a:r>
            <a:r>
              <a:rPr lang="uk-UA" dirty="0"/>
              <a:t> набережна, 8</a:t>
            </a:r>
            <a:r>
              <a:rPr lang="uk-UA" dirty="0" smtClean="0"/>
              <a:t>).</a:t>
            </a:r>
          </a:p>
          <a:p>
            <a:pPr algn="ctr"/>
            <a:r>
              <a:rPr lang="uk-UA" b="1" dirty="0" smtClean="0"/>
              <a:t>2017 рік:</a:t>
            </a:r>
            <a:endParaRPr lang="uk-UA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 smtClean="0"/>
              <a:t>салон </a:t>
            </a:r>
            <a:r>
              <a:rPr lang="uk-UA" dirty="0"/>
              <a:t>краси ”Клаудія-Сервіс”, ТОВ «Клаудія-Сервіс» (бульвар Верховної ради, 18);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 smtClean="0"/>
              <a:t>студія </a:t>
            </a:r>
            <a:r>
              <a:rPr lang="uk-UA" dirty="0"/>
              <a:t>краси «</a:t>
            </a:r>
            <a:r>
              <a:rPr lang="en-US" dirty="0"/>
              <a:t>My Salon</a:t>
            </a:r>
            <a:r>
              <a:rPr lang="uk-UA" dirty="0"/>
              <a:t>» ФО-П </a:t>
            </a:r>
            <a:r>
              <a:rPr lang="uk-UA" dirty="0" err="1"/>
              <a:t>Дученко</a:t>
            </a:r>
            <a:r>
              <a:rPr lang="uk-UA" dirty="0"/>
              <a:t> К.М.(Гідропарк, Броварський проспект, 5-И).</a:t>
            </a:r>
          </a:p>
          <a:p>
            <a:pPr algn="ctr"/>
            <a:r>
              <a:rPr lang="uk-UA" b="1" dirty="0" smtClean="0"/>
              <a:t>2018 рік:</a:t>
            </a:r>
            <a:endParaRPr lang="uk-UA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/>
              <a:t> </a:t>
            </a:r>
            <a:r>
              <a:rPr lang="uk-UA" dirty="0" smtClean="0"/>
              <a:t>салон </a:t>
            </a:r>
            <a:r>
              <a:rPr lang="uk-UA" dirty="0"/>
              <a:t>краси «МАУ», ФО-П Галицька Н.В. (вул. А. Малишка, 4/1</a:t>
            </a:r>
            <a:r>
              <a:rPr lang="uk-UA" dirty="0" smtClean="0"/>
              <a:t>);</a:t>
            </a:r>
            <a:endParaRPr lang="uk-UA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/>
              <a:t> </a:t>
            </a:r>
            <a:r>
              <a:rPr lang="uk-UA" dirty="0" err="1" smtClean="0"/>
              <a:t>Спа</a:t>
            </a:r>
            <a:r>
              <a:rPr lang="uk-UA" dirty="0" smtClean="0"/>
              <a:t>-салон </a:t>
            </a:r>
            <a:r>
              <a:rPr lang="uk-UA" dirty="0"/>
              <a:t>«Турецька баня», ПП «Прага», (вул. Празька, 31</a:t>
            </a:r>
            <a:r>
              <a:rPr lang="uk-UA" dirty="0" smtClean="0"/>
              <a:t>);</a:t>
            </a:r>
            <a:endParaRPr lang="uk-UA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/>
              <a:t>м</a:t>
            </a:r>
            <a:r>
              <a:rPr lang="uk-UA" dirty="0" smtClean="0"/>
              <a:t>айстерня </a:t>
            </a:r>
            <a:r>
              <a:rPr lang="uk-UA" dirty="0"/>
              <a:t>з виготовлення та ремонту металовиробів</a:t>
            </a:r>
            <a:r>
              <a:rPr lang="uk-UA" b="1" dirty="0"/>
              <a:t> </a:t>
            </a:r>
            <a:r>
              <a:rPr lang="uk-UA" dirty="0" smtClean="0"/>
              <a:t>«</a:t>
            </a:r>
            <a:r>
              <a:rPr lang="uk-UA" dirty="0" err="1"/>
              <a:t>Ori</a:t>
            </a:r>
            <a:r>
              <a:rPr lang="en-US" dirty="0"/>
              <a:t>g</a:t>
            </a:r>
            <a:r>
              <a:rPr lang="uk-UA" dirty="0" err="1"/>
              <a:t>inal</a:t>
            </a:r>
            <a:r>
              <a:rPr lang="uk-UA" dirty="0"/>
              <a:t> </a:t>
            </a:r>
            <a:r>
              <a:rPr lang="uk-UA" dirty="0" err="1"/>
              <a:t>servis</a:t>
            </a:r>
            <a:r>
              <a:rPr lang="en-US" dirty="0"/>
              <a:t>e</a:t>
            </a:r>
            <a:r>
              <a:rPr lang="uk-UA" dirty="0"/>
              <a:t>»,  ФОП Бойко І.Д. (вул. Митрополита </a:t>
            </a:r>
            <a:r>
              <a:rPr lang="uk-UA" dirty="0" err="1"/>
              <a:t>Андрея</a:t>
            </a:r>
            <a:r>
              <a:rPr lang="uk-UA" dirty="0"/>
              <a:t> Шептицького, 22</a:t>
            </a:r>
            <a:r>
              <a:rPr lang="uk-UA" dirty="0" smtClean="0"/>
              <a:t>)</a:t>
            </a:r>
            <a:endParaRPr lang="uk-UA" dirty="0"/>
          </a:p>
          <a:p>
            <a:pPr indent="571500" algn="ctr"/>
            <a:endParaRPr lang="uk-UA" sz="2000" b="1" i="1" dirty="0" smtClean="0">
              <a:ea typeface="Times New Roman" panose="02020603050405020304" pitchFamily="18" charset="0"/>
            </a:endParaRPr>
          </a:p>
          <a:p>
            <a:pPr indent="571500" algn="ctr"/>
            <a:endParaRPr lang="uk-UA" sz="2000" dirty="0">
              <a:ea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97251" y="1049797"/>
            <a:ext cx="1673732" cy="1255300"/>
          </a:xfrm>
          <a:prstGeom prst="rect">
            <a:avLst/>
          </a:prstGeom>
        </p:spPr>
      </p:pic>
      <p:pic>
        <p:nvPicPr>
          <p:cNvPr id="12" name="Рисунок 11" descr="D:\Перенос даних\Конкурс-огляд 2018\5 Оріджинал сервіс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19624" y="2527475"/>
            <a:ext cx="1681138" cy="1011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714" y="5225751"/>
            <a:ext cx="2055300" cy="11561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06023" y="3696157"/>
            <a:ext cx="1875552" cy="11253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632" y="4258822"/>
            <a:ext cx="1814150" cy="102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71809"/>
      </p:ext>
    </p:extLst>
  </p:cSld>
  <p:clrMapOvr>
    <a:masterClrMapping/>
  </p:clrMapOvr>
</p:sld>
</file>

<file path=ppt/theme/theme1.xml><?xml version="1.0" encoding="utf-8"?>
<a:theme xmlns:a="http://schemas.openxmlformats.org/drawingml/2006/main" name="Краплинка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TM04033925[[fn=Краплинка]]</Template>
  <TotalTime>1469</TotalTime>
  <Words>779</Words>
  <Application>Microsoft Office PowerPoint</Application>
  <PresentationFormat>Широкий екран</PresentationFormat>
  <Paragraphs>90</Paragraphs>
  <Slides>11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20" baseType="lpstr">
      <vt:lpstr>SimSun</vt:lpstr>
      <vt:lpstr>Andale Sans UI</vt:lpstr>
      <vt:lpstr>Arial</vt:lpstr>
      <vt:lpstr>Calibri</vt:lpstr>
      <vt:lpstr>Mangal</vt:lpstr>
      <vt:lpstr>Times New Roman</vt:lpstr>
      <vt:lpstr>Tw Cen MT</vt:lpstr>
      <vt:lpstr>Wingdings</vt:lpstr>
      <vt:lpstr>Краплинка</vt:lpstr>
      <vt:lpstr>Презентація PowerPoint</vt:lpstr>
      <vt:lpstr> Підприємства споживчого ринку  Дніпровського району :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Ковальчук Ірина Леонідівна</cp:lastModifiedBy>
  <cp:revision>61</cp:revision>
  <cp:lastPrinted>2017-02-16T15:10:37Z</cp:lastPrinted>
  <dcterms:created xsi:type="dcterms:W3CDTF">2017-02-16T12:21:45Z</dcterms:created>
  <dcterms:modified xsi:type="dcterms:W3CDTF">2018-12-11T10:29:32Z</dcterms:modified>
</cp:coreProperties>
</file>