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66" autoAdjust="0"/>
  </p:normalViewPr>
  <p:slideViewPr>
    <p:cSldViewPr snapToGrid="0" showGuides="1">
      <p:cViewPr varScale="1">
        <p:scale>
          <a:sx n="91" d="100"/>
          <a:sy n="91" d="100"/>
        </p:scale>
        <p:origin x="13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D3A8-C2B2-4089-AE0D-549EC779B49C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4C8C-D340-493E-8719-497D92F4F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13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Національно-патріотичний проект учнівської молоді Києва «Нам Україна вища над усе» набирає високого польоту. Нова хвиля національного піднесення вимагає вчинків. Бо Україна – це глибоко і </a:t>
            </a:r>
            <a:r>
              <a:rPr lang="uk-UA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справжньо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Україна – це первинна матриця, це те, що насправді творить нас. Це елемент нашої крові. Це мова. Це пам’ять. Це доля.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977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Вічна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 і слава Героям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у </a:t>
            </a:r>
            <a:r>
              <a:rPr lang="ru-RU" dirty="0" err="1" smtClean="0"/>
              <a:t>боротьбі</a:t>
            </a:r>
            <a:r>
              <a:rPr lang="ru-RU" dirty="0" smtClean="0"/>
              <a:t> за наше право на </a:t>
            </a:r>
            <a:r>
              <a:rPr lang="ru-RU" dirty="0" err="1" smtClean="0"/>
              <a:t>гідне</a:t>
            </a:r>
            <a:r>
              <a:rPr lang="ru-RU" dirty="0" smtClean="0"/>
              <a:t> та </a:t>
            </a:r>
            <a:r>
              <a:rPr lang="ru-RU" dirty="0" err="1" smtClean="0"/>
              <a:t>мирне</a:t>
            </a:r>
            <a:r>
              <a:rPr lang="ru-RU" dirty="0" smtClean="0"/>
              <a:t> </a:t>
            </a:r>
            <a:r>
              <a:rPr lang="ru-RU" dirty="0" err="1" smtClean="0"/>
              <a:t>європейське</a:t>
            </a:r>
            <a:r>
              <a:rPr lang="ru-RU" dirty="0" smtClean="0"/>
              <a:t> </a:t>
            </a:r>
            <a:r>
              <a:rPr lang="ru-RU" dirty="0" err="1" smtClean="0"/>
              <a:t>майбутнє</a:t>
            </a:r>
            <a:r>
              <a:rPr lang="ru-RU" dirty="0" smtClean="0"/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314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 користуючись нагодою, хочу запросити усіх на урочистості, що відбудуться сьогодні </a:t>
            </a:r>
            <a:r>
              <a:rPr lang="uk-UA" dirty="0" smtClean="0">
                <a:effectLst/>
              </a:rPr>
              <a:t>о 15:30 год. в парку культури і відпочинку «Перемога» (бульвар Перова, 2), що знаходиться у Дніпровському районі міста, в рамках національно-патріотичного проекту учнівської молоді м. Києва "Нам Україна вище над усе!" </a:t>
            </a:r>
          </a:p>
          <a:p>
            <a:r>
              <a:rPr lang="uk-UA" dirty="0" smtClean="0">
                <a:effectLst/>
              </a:rPr>
              <a:t>Передачі прапора 14 мотопіхотної бригади бійців АТО ліцеїстами Технічного ліцею міста Києва полковнику, Герою Бельбека, Герою України, депутату Верховної Ради України </a:t>
            </a:r>
            <a:r>
              <a:rPr lang="uk-UA" dirty="0" err="1" smtClean="0">
                <a:effectLst/>
              </a:rPr>
              <a:t>Мамчуру</a:t>
            </a:r>
            <a:r>
              <a:rPr lang="uk-UA" dirty="0" smtClean="0">
                <a:effectLst/>
              </a:rPr>
              <a:t> Юліану Валерійовичу та лідерам </a:t>
            </a:r>
            <a:r>
              <a:rPr lang="uk-UA" dirty="0" err="1" smtClean="0">
                <a:effectLst/>
              </a:rPr>
              <a:t>учн</a:t>
            </a:r>
            <a:r>
              <a:rPr lang="uk-UA" dirty="0" smtClean="0">
                <a:effectLst/>
              </a:rPr>
              <a:t>...</a:t>
            </a:r>
            <a:r>
              <a:rPr lang="uk-UA" dirty="0" err="1" smtClean="0">
                <a:effectLst/>
              </a:rPr>
              <a:t>івського</a:t>
            </a:r>
            <a:r>
              <a:rPr lang="uk-UA" dirty="0" smtClean="0">
                <a:effectLst/>
              </a:rPr>
              <a:t> самоврядування Голосіївського району</a:t>
            </a:r>
            <a:r>
              <a:rPr lang="uk-UA" baseline="0" dirty="0" smtClean="0">
                <a:effectLst/>
              </a:rPr>
              <a:t> – це подія знакова не тільки для школярів Дніпровського району.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Місце передачі прапора обрано не випадково. Меморіали і пам’ятники парку обумовлюють героїчну назву священного місця Дніпровського району – «Перемога». Курган Безсмертя, біля якого відбудуться урочистості, зведений із землі, що взята з партизанських і солдатських могил, в тому числі з братських могил Яновських лісів у Польщі.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Бойовий стяг військового формування передали учням столиці захисники Вітчизни, які виконують бойові завдання в зоні АТО, висловлюючи таким чином подяку всім дітям за підтримку і патріотичну свідомість, міцну громадянську позицію. Прапор 14 мотопіхотної бригади урочисто майорів на </a:t>
            </a:r>
            <a:r>
              <a:rPr lang="uk-UA" dirty="0" err="1" smtClean="0">
                <a:effectLst/>
              </a:rPr>
              <a:t>флагштоку</a:t>
            </a:r>
            <a:r>
              <a:rPr lang="uk-UA" dirty="0" smtClean="0">
                <a:effectLst/>
              </a:rPr>
              <a:t> Технічного ліцею, де було встановлено почесну варту.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Лідери учнівського самоврядування «ДНІПРО» прийняли Естафету єдності, звитяги та слави від вихованців ліцею-інтернату № 23 «Кадетський корпус» з посиленою військово-фізичною підготовкою Шевченківського району м. Києва.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4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вже прожив своє життя на світі цім…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вже прожив... Тепер земля – мій вічний дім.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Недолюбив... Курличуть тужно журавлі...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b="1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Герої в пам’яті  живі! </a:t>
            </a:r>
            <a:endParaRPr lang="uk-UA" b="1" dirty="0" smtClean="0">
              <a:effectLst/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36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Дозвольте представити національно-патріотичний проект учнівської молоді, учителів та батьківської громадськості Дніпровського району міста Києва «</a:t>
            </a:r>
            <a:r>
              <a:rPr lang="uk-UA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uk-UA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ятаємо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Перемагаємо. Пишаємося»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53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тяжкі часи для нашої України кожен громадянин, незалежно від віку, відчуває себе відповідальним за долю держави, вносить свою частку в її укріплення, розвиток та незалежність. І це природньо, адже ми - патріоти!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священний обов’язок – зберегти пам’ять про тих, які загинули за цілісність та незалежність України. Тому у рамках проекту ініційовано встановлення меморіальних дошок випускникам навчальних закладів Дніпровського району на фасадах навчальних закладів, де навчалися герої.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30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втрачене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статистиці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і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персональна</a:t>
            </a:r>
            <a:r>
              <a:rPr lang="ru-RU" dirty="0" smtClean="0"/>
              <a:t> </a:t>
            </a:r>
            <a:r>
              <a:rPr lang="ru-RU" dirty="0" err="1" smtClean="0"/>
              <a:t>трагедія</a:t>
            </a:r>
            <a:r>
              <a:rPr lang="ru-RU" dirty="0" smtClean="0"/>
              <a:t>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Березняків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знали практично </a:t>
            </a:r>
            <a:r>
              <a:rPr lang="ru-RU" dirty="0" err="1" smtClean="0"/>
              <a:t>всі</a:t>
            </a:r>
            <a:r>
              <a:rPr lang="ru-RU" dirty="0" smtClean="0"/>
              <a:t>.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Сержант Шишко Олександр Сергійович народився 4 вересня 1985 року в місті Києві. Закінчив спеціалізовану школу №209, здобув вищу освіту в Національному технічному університеті.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травня 2014 року був призваний за мобілізацією до лав Збройних Сил України. Після проходження підготовки у смт. Десна, вже 13 червня 2014 року у складі 12 батальйону територіальної оборони відправився на захист своєї Батьківщини у Луганську область.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липня 2014 року під час обстрілу позицій наших військ з установки залпового вогню «Град» Олександра було смертельно поранено. Від отриманих поранень помер у госпіталі м. Харкова.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Олександр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справжнім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палким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патріотом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безстрашним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чоловіком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загинув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герой,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захищаючи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пишаємося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Олександром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завжди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наших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серцях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думках. </a:t>
            </a:r>
          </a:p>
          <a:p>
            <a:r>
              <a:rPr lang="uk-UA" dirty="0" smtClean="0">
                <a:effectLst/>
              </a:rPr>
              <a:t>Про випускника Олександра Шишка, який виступив на захист незалежності та територіальної цілісності України і героїчно загинув, знає кожен учень колегіуму. Проведення уроків пам’яті, благодійних акцій вже стало доброю традицією у школі. Педагогічний та учнівський колектив допомагає сім'ї Олександра – мамі та дружині.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81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січня 2015 року в середній загальноосвітній школі № 103 відбувся мітинг з нагоди відкриття пам'ятної дошки випускнику школи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Петрученку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Миколі Вікторовичу, який героїчно загинув 08.12.2014 року в зоні АТО, захищаючи територіальну цілісність Української держави.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36-річний старшина Микола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Петрученко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служив десантником 90-го окремого десантного батальйону «Житомир» у складі 95-ї окремої аеромобільної бригади (м. Житомир). Він героїчно загинув 08 грудня 2014 року у с. Піски біля Донецька, прикриваючи «кіборгів» у тамтешньому аеропорті.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Микола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Петрученко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був справжнім сином свого народу, палким патріотом і безстрашним чоловіком, який у цей важкий для всіх нас час віддав своє молоде життя за єдину та незалежну Українську державу.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1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Олександра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Звінника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героїчно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віддав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Вами мирного неба,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нагороди,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слави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люди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достойні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пам’яті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них.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 роки….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Параду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військової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техніки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23-ї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річниці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Дня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поїхав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антитерористичної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вересня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загинув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Тельмановим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перемир’я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Олександр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дожив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хвилин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О 16:30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загинув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о 17:00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Мінську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оголосили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перемир’я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Указом Президента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№ 873/2014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 листопада 2014 р., "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відзначення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державними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нагородами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героїзм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виявлені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захисті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державного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суверенітету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територіальної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цілісності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військовій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присязі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Олександр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Іванович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Звінник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нагороджений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орденом «За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III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ступеня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(посмертно).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січня відбулось урочисте відкриття меморіальної дошки в честь пам’яті про випускника середньої загальноосвітньої школи І-ІІІ ступенів № 258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Звінника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Олександра Івановича, що героїчно загинув на східних теренах нашої держави, гідно захищаючи Незалежність та територіальну цілісність України.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68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У спеціалізованій школі 148 Дніпровського району відкрито меморіальну дошку на честь випускника школи - </a:t>
            </a:r>
            <a:r>
              <a:rPr lang="uk-UA" b="1" u="sng" dirty="0" smtClean="0">
                <a:effectLst/>
              </a:rPr>
              <a:t>Героя України старшого лейтенанта </a:t>
            </a:r>
            <a:r>
              <a:rPr lang="uk-UA" dirty="0" smtClean="0">
                <a:effectLst/>
              </a:rPr>
              <a:t>Євгена Зеленського. Під містом Щастя отримав важке поранення і помер у Київському шпиталі. Вразила розповідь батьків, тато - кадровий військовий, полковник, який і зараз знаходиться в АТО, мама - майор. Коли розпочалася антитерористична операція, </a:t>
            </a:r>
            <a:r>
              <a:rPr lang="uk-UA" dirty="0" err="1" smtClean="0">
                <a:effectLst/>
              </a:rPr>
              <a:t>Єнвген</a:t>
            </a:r>
            <a:r>
              <a:rPr lang="uk-UA" dirty="0" smtClean="0">
                <a:effectLst/>
              </a:rPr>
              <a:t> служив на кордоні на Сумщині і щодня телефонував батькові, який уже на той час захищав незалежність України на Сході, запитував, чому він не разом з ним, міг зателефонувати навіть і в 4 ранку. Коли під Щастям склалася важка ситуація, як командир, Євген зі своїми бійцями допоміг вийти з оточення бійцям "Азову" та бійцям  80 аеромобільної бригади. Дуже шкодував Женя, що не встиг допомогти вийти з оточення Наді Савченко, її взяли в полон. Велика вдячність батькам, що виховали такого патріота.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27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Завжди український народ підтримував священну традицію – вкарбувати у свідомість прийдешніх поколінь пам’ять про бойові подвиги кращих синів і дочок, які сповна виконали свій військовий обов’язок. </a:t>
            </a:r>
          </a:p>
          <a:p>
            <a:r>
              <a:rPr lang="uk-UA" dirty="0" smtClean="0">
                <a:effectLst/>
              </a:rPr>
              <a:t>Герої – не вмирають і 26 років від військових подій в Афганістані - це не привід забувати їх життєвий шлях, хоча й короткий, але покладений на вівтар інтернаціоналізму, виконуючи свій службовий обов’язок.</a:t>
            </a:r>
          </a:p>
          <a:p>
            <a:r>
              <a:rPr lang="uk-UA" b="1" dirty="0" smtClean="0">
                <a:effectLst/>
              </a:rPr>
              <a:t>16 лютого </a:t>
            </a:r>
            <a:r>
              <a:rPr lang="uk-UA" dirty="0" smtClean="0">
                <a:effectLst/>
              </a:rPr>
              <a:t>у навчально-виховному комплексі «Домінанта» відбувся захід, присвячений </a:t>
            </a:r>
            <a:r>
              <a:rPr lang="uk-UA" b="1" dirty="0" smtClean="0">
                <a:effectLst/>
              </a:rPr>
              <a:t>Дню вшанування учасників бойових дій на території інших держав та урочистому відкриттю </a:t>
            </a:r>
            <a:r>
              <a:rPr lang="uk-UA" dirty="0" smtClean="0">
                <a:effectLst/>
              </a:rPr>
              <a:t>меморіальних </a:t>
            </a:r>
            <a:r>
              <a:rPr lang="uk-UA" dirty="0" err="1" smtClean="0">
                <a:effectLst/>
              </a:rPr>
              <a:t>дощок</a:t>
            </a:r>
            <a:r>
              <a:rPr lang="uk-UA" dirty="0" smtClean="0">
                <a:effectLst/>
              </a:rPr>
              <a:t> воїнам-афганцям, випускникам навчального</a:t>
            </a:r>
            <a:r>
              <a:rPr lang="uk-UA" baseline="0" dirty="0" smtClean="0">
                <a:effectLst/>
              </a:rPr>
              <a:t> закладу </a:t>
            </a:r>
            <a:r>
              <a:rPr lang="uk-UA" b="1" dirty="0" err="1" smtClean="0">
                <a:effectLst/>
              </a:rPr>
              <a:t>Кришеню</a:t>
            </a:r>
            <a:r>
              <a:rPr lang="uk-UA" b="1" dirty="0" smtClean="0">
                <a:effectLst/>
              </a:rPr>
              <a:t> Олегу Васильовичу</a:t>
            </a:r>
            <a:r>
              <a:rPr lang="uk-UA" dirty="0" smtClean="0">
                <a:effectLst/>
              </a:rPr>
              <a:t> та </a:t>
            </a:r>
            <a:r>
              <a:rPr lang="uk-UA" b="1" dirty="0" err="1" smtClean="0">
                <a:effectLst/>
              </a:rPr>
              <a:t>Притулову</a:t>
            </a:r>
            <a:r>
              <a:rPr lang="uk-UA" b="1" dirty="0" smtClean="0">
                <a:effectLst/>
              </a:rPr>
              <a:t> Віталію Анатолійовичу</a:t>
            </a:r>
            <a:r>
              <a:rPr lang="uk-UA" dirty="0" smtClean="0">
                <a:effectLst/>
              </a:rPr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15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Студент ‪‎КПІ, факультету соціології і права, 19-річний активіст </a:t>
            </a:r>
            <a:r>
              <a:rPr lang="uk-UA" dirty="0" err="1" smtClean="0"/>
              <a:t>Євромайдану</a:t>
            </a:r>
            <a:r>
              <a:rPr lang="uk-UA" dirty="0" smtClean="0"/>
              <a:t> Юрій Поправко трагічно загинув. Його тіло зі слідами тортур було знайдено у річці біля Слов’янська Донецької області разом із тілом депутата Віталія Рибака.</a:t>
            </a:r>
          </a:p>
          <a:p>
            <a:r>
              <a:rPr lang="uk-UA" dirty="0" smtClean="0">
                <a:effectLst/>
              </a:rPr>
              <a:t>20 лютого 2015 року удостоєний звання Героя України</a:t>
            </a:r>
          </a:p>
          <a:p>
            <a:r>
              <a:rPr lang="uk-UA" dirty="0" smtClean="0">
                <a:effectLst/>
              </a:rPr>
              <a:t>Президент Петро Порошенко підписав Указ про присвоєння звання Герой України п’ятьом активістам посмертно. Звання Герой України з удостоєнням ордена «Золота Зірка» було присвоєне активістам за громадянську мужність, патріотизм, героїчне відстоювання конституційних засад демократії, прав і свобод людини, самовіддане служіння Українському народові, виявлені під час Революції гідності.</a:t>
            </a:r>
          </a:p>
          <a:p>
            <a:r>
              <a:rPr lang="uk-UA" dirty="0" smtClean="0">
                <a:effectLst/>
              </a:rPr>
              <a:t>29</a:t>
            </a:r>
            <a:r>
              <a:rPr lang="uk-UA" baseline="0" dirty="0" smtClean="0">
                <a:effectLst/>
              </a:rPr>
              <a:t> травня на території НВК №183 «Фортуна» Дніпровського району </a:t>
            </a:r>
            <a:r>
              <a:rPr lang="uk-UA" baseline="0" dirty="0" smtClean="0">
                <a:effectLst/>
              </a:rPr>
              <a:t>у рамках святкування Свята останнього дзвоника </a:t>
            </a:r>
            <a:r>
              <a:rPr lang="uk-UA" baseline="0" dirty="0" smtClean="0">
                <a:effectLst/>
              </a:rPr>
              <a:t> буде урочисто відкрито </a:t>
            </a:r>
            <a:r>
              <a:rPr lang="uk-UA" baseline="0" dirty="0" err="1" smtClean="0">
                <a:effectLst/>
              </a:rPr>
              <a:t>пам</a:t>
            </a:r>
            <a:r>
              <a:rPr lang="en-US" baseline="0" dirty="0" smtClean="0">
                <a:effectLst/>
              </a:rPr>
              <a:t>’</a:t>
            </a:r>
            <a:r>
              <a:rPr lang="uk-UA" baseline="0" dirty="0" err="1" smtClean="0">
                <a:effectLst/>
              </a:rPr>
              <a:t>ятний</a:t>
            </a:r>
            <a:r>
              <a:rPr lang="uk-UA" baseline="0" dirty="0" smtClean="0">
                <a:effectLst/>
              </a:rPr>
              <a:t> знак – гранітний камінь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84C8C-D340-493E-8719-497D92F4FF1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4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63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7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0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3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17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4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63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90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97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1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10E2-9B0A-4627-B22B-8BA806A2EBE9}" type="datetimeFigureOut">
              <a:rPr lang="uk-UA" smtClean="0"/>
              <a:t>21.05.2015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703F-473F-4B38-A072-F67125DE0B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6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" y="0"/>
            <a:ext cx="12192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91618" y="1325074"/>
            <a:ext cx="8563708" cy="4369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Національно-патріотичний проект учнівської </a:t>
            </a:r>
            <a:r>
              <a:rPr lang="uk-UA" sz="44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молоді, учителів та батьківської громадськості  </a:t>
            </a:r>
            <a:endParaRPr lang="uk-UA" sz="4400" b="1" i="1" dirty="0" smtClean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Дніпровського </a:t>
            </a:r>
            <a:r>
              <a:rPr lang="uk-UA" sz="44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району</a:t>
            </a:r>
          </a:p>
          <a:p>
            <a:r>
              <a:rPr lang="uk-UA" sz="44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44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іста Києва </a:t>
            </a:r>
            <a:endParaRPr lang="uk-UA" sz="4400" b="1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4"/>
          <p:cNvSpPr/>
          <p:nvPr/>
        </p:nvSpPr>
        <p:spPr bwMode="auto">
          <a:xfrm>
            <a:off x="170840" y="237392"/>
            <a:ext cx="11843238" cy="1534228"/>
          </a:xfrm>
          <a:prstGeom prst="rect">
            <a:avLst/>
          </a:prstGeom>
          <a:gradFill rotWithShape="1">
            <a:gsLst>
              <a:gs pos="0">
                <a:srgbClr val="DADADA">
                  <a:tint val="50000"/>
                  <a:satMod val="300000"/>
                </a:srgbClr>
              </a:gs>
              <a:gs pos="35000">
                <a:srgbClr val="DADADA">
                  <a:tint val="37000"/>
                  <a:satMod val="300000"/>
                </a:srgbClr>
              </a:gs>
              <a:gs pos="100000">
                <a:srgbClr val="DADADA">
                  <a:tint val="15000"/>
                  <a:satMod val="350000"/>
                </a:srgbClr>
              </a:gs>
            </a:gsLst>
            <a:lin ang="16200000" scaled="1"/>
          </a:gradFill>
          <a:ln w="76200" cap="flat" cmpd="sng" algn="ctr">
            <a:solidFill>
              <a:srgbClr val="DADADA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193FF"/>
              </a:buClr>
              <a:buSzPct val="70000"/>
              <a:buFont typeface="Wingdings"/>
              <a:buChar char=""/>
              <a:tabLst>
                <a:tab pos="571500" algn="l"/>
                <a:tab pos="908050" algn="l"/>
              </a:tabLst>
              <a:defRPr/>
            </a:pPr>
            <a:endParaRPr lang="ru-RU" sz="2700" kern="0" dirty="0">
              <a:solidFill>
                <a:srgbClr val="3193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02" y="251956"/>
            <a:ext cx="1156163" cy="15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27" y="360606"/>
            <a:ext cx="1077668" cy="145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ідзаголовок 1"/>
          <p:cNvSpPr txBox="1">
            <a:spLocks/>
          </p:cNvSpPr>
          <p:nvPr/>
        </p:nvSpPr>
        <p:spPr bwMode="auto">
          <a:xfrm>
            <a:off x="2239038" y="518867"/>
            <a:ext cx="7016261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uk-UA" sz="2000" b="1" kern="0" dirty="0" smtClean="0"/>
              <a:t>Управління освіти Дніпровської районної </a:t>
            </a:r>
          </a:p>
          <a:p>
            <a:pPr>
              <a:defRPr/>
            </a:pPr>
            <a:r>
              <a:rPr lang="uk-UA" sz="2000" b="1" kern="0" dirty="0" smtClean="0"/>
              <a:t>в місті Києві державної </a:t>
            </a:r>
            <a:r>
              <a:rPr lang="uk-UA" sz="2000" b="1" kern="0" dirty="0" smtClean="0"/>
              <a:t>адміністрації</a:t>
            </a:r>
            <a:endParaRPr lang="en-US" sz="2000" b="1" kern="0" dirty="0" smtClean="0"/>
          </a:p>
          <a:p>
            <a:pPr>
              <a:defRPr/>
            </a:pPr>
            <a:r>
              <a:rPr lang="uk-UA" sz="2000" b="1" kern="0" dirty="0" smtClean="0"/>
              <a:t>Районне об</a:t>
            </a:r>
            <a:r>
              <a:rPr lang="en-US" sz="2000" b="1" kern="0" dirty="0" smtClean="0"/>
              <a:t>’</a:t>
            </a:r>
            <a:r>
              <a:rPr lang="uk-UA" sz="2000" b="1" kern="0" dirty="0" smtClean="0"/>
              <a:t>єднання старшокласників «ДНІПРО»</a:t>
            </a:r>
            <a:endParaRPr lang="en-US" sz="2000" b="1" kern="0" dirty="0" smtClean="0"/>
          </a:p>
          <a:p>
            <a:pPr>
              <a:defRPr/>
            </a:pPr>
            <a:endParaRPr lang="uk-UA" sz="2000" b="1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06193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" y="71443"/>
            <a:ext cx="10264502" cy="67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3" y="151908"/>
            <a:ext cx="11099907" cy="6536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7" y="428051"/>
            <a:ext cx="4211288" cy="2805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92" y="3291215"/>
            <a:ext cx="4231673" cy="31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6371" y="378372"/>
            <a:ext cx="675815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бачив пекло, мамочко моя,</a:t>
            </a:r>
          </a:p>
          <a:p>
            <a:pPr algn="just"/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бачив пекло... Летіли кулі, «</a:t>
            </a:r>
            <a:r>
              <a:rPr lang="uk-UA" dirty="0" err="1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Гр</a:t>
            </a:r>
            <a:r>
              <a:rPr lang="en-US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á</a:t>
            </a:r>
            <a:r>
              <a:rPr lang="uk-UA" dirty="0" err="1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ди</a:t>
            </a: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»,</a:t>
            </a:r>
          </a:p>
          <a:p>
            <a:pPr algn="just"/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Тілами потім сіялась земля,</a:t>
            </a:r>
          </a:p>
          <a:p>
            <a:pPr algn="just"/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а серед них лежав і я... </a:t>
            </a:r>
          </a:p>
          <a:p>
            <a:pPr algn="just"/>
            <a:endParaRPr lang="uk-UA" sz="800" dirty="0">
              <a:solidFill>
                <a:srgbClr val="00008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Прощай, мій дім!</a:t>
            </a:r>
            <a:endParaRPr lang="uk-UA" dirty="0" smtClean="0">
              <a:effectLst/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вірним був тобі, Вкраїно, до кінця!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вірним був... </a:t>
            </a:r>
          </a:p>
          <a:p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не зганьбив свого отця.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Йому тепер без мене віку </a:t>
            </a:r>
            <a:r>
              <a:rPr lang="uk-UA" dirty="0" err="1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доживать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і вже онуків не </a:t>
            </a:r>
            <a:r>
              <a:rPr lang="uk-UA" dirty="0" err="1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діждать</a:t>
            </a: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, бо син помер.</a:t>
            </a:r>
          </a:p>
          <a:p>
            <a:endParaRPr lang="uk-UA" sz="800" dirty="0" smtClean="0">
              <a:effectLst/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«Я повернусь!» – тоді, всміхнувшись, обіцяв…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«Я повернусь...» </a:t>
            </a:r>
          </a:p>
          <a:p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Пробачте, рідні, я не знав,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що так чомусь в обіймах холоду й труни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мене стрічатимете Ви, я не озвусь...</a:t>
            </a:r>
          </a:p>
          <a:p>
            <a:endParaRPr lang="uk-UA" sz="800" dirty="0" smtClean="0">
              <a:effectLst/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вже прожив своє життя на світі цім…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Я вже прожив... Тепер земля – мій вічний дім.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Недолюбив... Курличуть тужно журавлі...</a:t>
            </a:r>
            <a:r>
              <a:rPr lang="uk-UA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dirty="0" smtClean="0">
                <a:effectLst/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Герої в пам’яті  живі! </a:t>
            </a:r>
            <a:endParaRPr lang="uk-UA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2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9737" y="3144838"/>
            <a:ext cx="61833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ПИШАЄМОСЯ</a:t>
            </a:r>
            <a:endParaRPr lang="uk-UA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798" y="903890"/>
            <a:ext cx="627467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89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 txBox="1">
            <a:spLocks/>
          </p:cNvSpPr>
          <p:nvPr/>
        </p:nvSpPr>
        <p:spPr bwMode="auto">
          <a:xfrm>
            <a:off x="4667251" y="785814"/>
            <a:ext cx="4714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uk-U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слайда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239251" y="5286376"/>
            <a:ext cx="1071563" cy="5429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200">
                <a:solidFill>
                  <a:schemeClr val="bg1"/>
                </a:solidFill>
              </a:rPr>
              <a:t>Логотип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" y="0"/>
            <a:ext cx="1678738" cy="23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77" y="0"/>
            <a:ext cx="8653646" cy="6406248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90413" y="5087007"/>
            <a:ext cx="8675215" cy="1672459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Установлення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меморіальних дошок випускникам навчальних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закладів, що загинули захищаючи незалежність та цілісність нашої України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37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" y="231228"/>
            <a:ext cx="2988441" cy="4482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5" y="509751"/>
            <a:ext cx="3572803" cy="5355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25" y="4601671"/>
            <a:ext cx="3274780" cy="2184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25" y="109617"/>
            <a:ext cx="3274780" cy="2184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2"/>
          <a:stretch/>
        </p:blipFill>
        <p:spPr>
          <a:xfrm>
            <a:off x="7519025" y="2319170"/>
            <a:ext cx="3274780" cy="2260500"/>
          </a:xfrm>
          <a:prstGeom prst="rect">
            <a:avLst/>
          </a:prstGeom>
        </p:spPr>
      </p:pic>
      <p:sp>
        <p:nvSpPr>
          <p:cNvPr id="10" name="Блок-схема: несколько документов 9"/>
          <p:cNvSpPr/>
          <p:nvPr/>
        </p:nvSpPr>
        <p:spPr>
          <a:xfrm>
            <a:off x="90413" y="5087007"/>
            <a:ext cx="8675215" cy="1672459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Шишко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27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11" y="59652"/>
            <a:ext cx="2237307" cy="298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92" y="100900"/>
            <a:ext cx="2261522" cy="301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7" y="161047"/>
            <a:ext cx="3792176" cy="505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80" y="3217163"/>
            <a:ext cx="5441943" cy="340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144127" y="4572674"/>
            <a:ext cx="4046483" cy="2202738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 </a:t>
            </a:r>
            <a:r>
              <a:rPr lang="uk-UA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Петрученко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9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69" y="609499"/>
            <a:ext cx="7511427" cy="501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" y="211027"/>
            <a:ext cx="3872451" cy="5065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90413" y="5402317"/>
            <a:ext cx="8675215" cy="1357149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</a:t>
            </a:r>
            <a:r>
              <a:rPr lang="uk-UA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Звінник</a:t>
            </a: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15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45" y="262759"/>
            <a:ext cx="3370317" cy="2527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45" y="3254156"/>
            <a:ext cx="3675118" cy="2756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" y="104391"/>
            <a:ext cx="4531190" cy="6649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59" y="367862"/>
            <a:ext cx="2876331" cy="2157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42" y="2910409"/>
            <a:ext cx="2639848" cy="3699641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84081" y="4632326"/>
            <a:ext cx="4885306" cy="2121282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 Зелінський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89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99695"/>
            <a:ext cx="7323083" cy="4882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85" y="296917"/>
            <a:ext cx="4584194" cy="3056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85" y="3498213"/>
            <a:ext cx="4636246" cy="3088899"/>
          </a:xfrm>
          <a:prstGeom prst="rect">
            <a:avLst/>
          </a:prstGeom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168165" y="4607472"/>
            <a:ext cx="6162003" cy="2250528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Кришень та Віталій Притула 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07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7" y="178676"/>
            <a:ext cx="2937073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2060" r="17025" b="4052"/>
          <a:stretch/>
        </p:blipFill>
        <p:spPr>
          <a:xfrm>
            <a:off x="3222234" y="995855"/>
            <a:ext cx="5162514" cy="427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28" y="236483"/>
            <a:ext cx="3601559" cy="638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Блок-схема: несколько документов 11"/>
          <p:cNvSpPr/>
          <p:nvPr/>
        </p:nvSpPr>
        <p:spPr>
          <a:xfrm>
            <a:off x="55841" y="5156883"/>
            <a:ext cx="6194773" cy="1672459"/>
          </a:xfrm>
          <a:prstGeom prst="flowChartMultidocumen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 Поправко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2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777</Words>
  <Application>Microsoft Office PowerPoint</Application>
  <PresentationFormat>Широкоэкранный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й</dc:creator>
  <cp:lastModifiedBy>й</cp:lastModifiedBy>
  <cp:revision>19</cp:revision>
  <dcterms:created xsi:type="dcterms:W3CDTF">2015-05-21T17:52:41Z</dcterms:created>
  <dcterms:modified xsi:type="dcterms:W3CDTF">2015-05-21T21:29:53Z</dcterms:modified>
</cp:coreProperties>
</file>